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17_0.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48" r:id="rId1"/>
  </p:sldMasterIdLst>
  <p:notesMasterIdLst>
    <p:notesMasterId r:id="rId49"/>
  </p:notesMasterIdLst>
  <p:sldIdLst>
    <p:sldId id="256" r:id="rId2"/>
    <p:sldId id="257" r:id="rId3"/>
    <p:sldId id="305" r:id="rId4"/>
    <p:sldId id="258" r:id="rId5"/>
    <p:sldId id="304" r:id="rId6"/>
    <p:sldId id="262" r:id="rId7"/>
    <p:sldId id="301" r:id="rId8"/>
    <p:sldId id="263" r:id="rId9"/>
    <p:sldId id="264"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 id="282" r:id="rId26"/>
    <p:sldId id="302" r:id="rId27"/>
    <p:sldId id="283" r:id="rId28"/>
    <p:sldId id="284" r:id="rId29"/>
    <p:sldId id="303"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299" r:id="rId44"/>
    <p:sldId id="300" r:id="rId45"/>
    <p:sldId id="306" r:id="rId46"/>
    <p:sldId id="307" r:id="rId47"/>
    <p:sldId id="308" r:id="rId48"/>
  </p:sldIdLst>
  <p:sldSz cx="9144000" cy="6858000" type="letter"/>
  <p:notesSz cx="6858000" cy="9144000"/>
  <p:embeddedFontLst>
    <p:embeddedFont>
      <p:font typeface="Arimo" panose="020B0604020202020204" charset="0"/>
      <p:regular r:id="rId50"/>
    </p:embeddedFont>
    <p:embeddedFont>
      <p:font typeface="League Spartan" panose="020B0604020202020204" charset="0"/>
      <p:regular r:id="rId51"/>
      <p:bold r:id="rId52"/>
    </p:embeddedFont>
    <p:embeddedFont>
      <p:font typeface="Open Sans" panose="020B0606030504020204" pitchFamily="34" charset="0"/>
      <p:regular r:id="rId53"/>
      <p:bold r:id="rId54"/>
      <p:italic r:id="rId55"/>
      <p:boldItalic r:id="rId56"/>
    </p:embeddedFont>
    <p:embeddedFont>
      <p:font typeface="Open Sans Bold" panose="020B0806030504020204" pitchFamily="34" charset="0"/>
      <p:regular r:id="rId57"/>
      <p:bold r:id="rId58"/>
    </p:embeddedFont>
    <p:embeddedFont>
      <p:font typeface="Open Sans Extra Bold" panose="020B0604020202020204" charset="0"/>
      <p:regular r:id="rId59"/>
      <p:bold r:id="rId60"/>
    </p:embeddedFont>
    <p:embeddedFont>
      <p:font typeface="Open Sans Light" panose="020B0306030504020204" pitchFamily="34" charset="0"/>
      <p:regular r:id="rId61"/>
      <p:italic r:id="rId62"/>
    </p:embeddedFont>
    <p:embeddedFont>
      <p:font typeface="Open Sans Light Bold" panose="020B0604020202020204" charset="0"/>
      <p:regular r:id="rId63"/>
      <p:bold r:id="rId64"/>
    </p:embeddedFont>
    <p:embeddedFont>
      <p:font typeface="Open Sans Light Italics" panose="020B0604020202020204" charset="0"/>
      <p:regular r:id="rId65"/>
      <p:italic r:id="rId66"/>
    </p:embeddedFont>
    <p:embeddedFont>
      <p:font typeface="Roboto" panose="02000000000000000000" pitchFamily="2" charset="0"/>
      <p:regular r:id="rId67"/>
      <p:bold r:id="rId68"/>
      <p:italic r:id="rId69"/>
      <p:boldItalic r:id="rId70"/>
    </p:embeddedFont>
    <p:embeddedFont>
      <p:font typeface="Source Serif Pro" panose="02040603050405020204" pitchFamily="18" charset="0"/>
      <p:regular r:id="rId71"/>
      <p:bold r:id="rId72"/>
      <p:italic r:id="rId73"/>
      <p:boldItalic r:id="rId74"/>
    </p:embeddedFont>
  </p:embeddedFontLst>
  <p:defaultTex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7D3FDB5-6991-D844-8213-7DFEE2C8388E}">
          <p14:sldIdLst>
            <p14:sldId id="256"/>
            <p14:sldId id="257"/>
            <p14:sldId id="305"/>
            <p14:sldId id="258"/>
            <p14:sldId id="304"/>
          </p14:sldIdLst>
        </p14:section>
        <p14:section name="History and Geography techniques" id="{84B388EB-9D31-ED49-86A2-8149E9C8194D}">
          <p14:sldIdLst>
            <p14:sldId id="262"/>
            <p14:sldId id="301"/>
            <p14:sldId id="263"/>
            <p14:sldId id="264"/>
            <p14:sldId id="266"/>
            <p14:sldId id="267"/>
            <p14:sldId id="268"/>
            <p14:sldId id="270"/>
            <p14:sldId id="271"/>
            <p14:sldId id="272"/>
            <p14:sldId id="273"/>
          </p14:sldIdLst>
        </p14:section>
        <p14:section name="Chapter 1: Up until 1830's, what was the Inuit way of life?" id="{C24A66C7-C1A8-2040-9F51-2590DFFF6009}">
          <p14:sldIdLst>
            <p14:sldId id="274"/>
            <p14:sldId id="275"/>
            <p14:sldId id="276"/>
          </p14:sldIdLst>
        </p14:section>
        <p14:section name="Chapter 2: Between 1830 and the 1900s, what changed with the Hudson's Bay Company's establishment?" id="{9BFB84EE-3AA3-1543-A9DB-1F4FD3F9FB73}">
          <p14:sldIdLst>
            <p14:sldId id="277"/>
            <p14:sldId id="278"/>
            <p14:sldId id="279"/>
            <p14:sldId id="281"/>
            <p14:sldId id="280"/>
          </p14:sldIdLst>
        </p14:section>
        <p14:section name="Chapter 3: Between 1900 and 1950, what changed when the missionaries arrived and how did Inuit sedentarized?" id="{695876E3-C6E9-ED46-852B-BD09F79CF152}">
          <p14:sldIdLst>
            <p14:sldId id="282"/>
            <p14:sldId id="302"/>
            <p14:sldId id="283"/>
            <p14:sldId id="284"/>
            <p14:sldId id="303"/>
            <p14:sldId id="285"/>
          </p14:sldIdLst>
        </p14:section>
        <p14:section name="Chapter 4: Between 1950 and 1980, how did we start attending school?" id="{B3420A43-FCFD-0141-A097-29005A7A6694}">
          <p14:sldIdLst>
            <p14:sldId id="286"/>
            <p14:sldId id="287"/>
            <p14:sldId id="288"/>
            <p14:sldId id="289"/>
            <p14:sldId id="290"/>
            <p14:sldId id="291"/>
          </p14:sldIdLst>
        </p14:section>
        <p14:section name="Chapter 5: Between 1953 and the 1980's, how were the co-op created" id="{111576A7-0DFA-3444-A1B1-2E848035F1DE}">
          <p14:sldIdLst>
            <p14:sldId id="292"/>
            <p14:sldId id="293"/>
            <p14:sldId id="294"/>
            <p14:sldId id="295"/>
            <p14:sldId id="297"/>
            <p14:sldId id="298"/>
          </p14:sldIdLst>
        </p14:section>
        <p14:section name="Conclusion" id="{B6DAEBCD-D4DF-7848-9323-62A94CA6E797}">
          <p14:sldIdLst>
            <p14:sldId id="299"/>
            <p14:sldId id="300"/>
          </p14:sldIdLst>
        </p14:section>
        <p14:section name="References" id="{E112D871-3526-FE40-B3FF-5402C3D40575}">
          <p14:sldIdLst>
            <p14:sldId id="306"/>
            <p14:sldId id="307"/>
            <p14:sldId id="308"/>
          </p14:sldIdLst>
        </p14:section>
      </p14:sectionLst>
    </p:ext>
    <p:ext uri="{EFAFB233-063F-42B5-8137-9DF3F51BA10A}">
      <p15:sldGuideLst xmlns:p15="http://schemas.microsoft.com/office/powerpoint/2012/main">
        <p15:guide id="1" orient="horz" pos="2025" userDrawn="1">
          <p15:clr>
            <a:srgbClr val="A4A3A4"/>
          </p15:clr>
        </p15:guide>
        <p15:guide id="2" pos="360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620EA8-39E2-C4C5-A409-0A3AA8047625}" name="Perron-Cordero, Daphnée" initials="DP" userId="S::perd26@uqat.ca::87a6a207-663f-4bbb-bb4e-ba7f631a67de" providerId="AD"/>
  <p188:author id="{4C5191C3-661A-EF31-B004-C07EE5743843}" name="Paul, Véronique" initials="VP" userId="S::paulv@uqat.ca::c060a4ad-ab4c-411a-890f-6642f89c69a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D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FD8E5B-A7D8-415A-BC72-E0DD5F384854}" v="2" dt="2024-09-12T18:19:51.73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338"/>
    <p:restoredTop sz="81407" autoAdjust="0"/>
  </p:normalViewPr>
  <p:slideViewPr>
    <p:cSldViewPr snapToGrid="0">
      <p:cViewPr varScale="1">
        <p:scale>
          <a:sx n="86" d="100"/>
          <a:sy n="86" d="100"/>
        </p:scale>
        <p:origin x="1854" y="120"/>
      </p:cViewPr>
      <p:guideLst>
        <p:guide orient="horz" pos="2025"/>
        <p:guide pos="360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font" Target="fonts/font19.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4.fntdata"/><Relationship Id="rId58" Type="http://schemas.openxmlformats.org/officeDocument/2006/relationships/font" Target="fonts/font9.fntdata"/><Relationship Id="rId74" Type="http://schemas.openxmlformats.org/officeDocument/2006/relationships/font" Target="fonts/font25.fntdata"/><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font" Target="fonts/font23.fntdata"/><Relationship Id="rId8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2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éronique" userId="c060a4ad-ab4c-411a-890f-6642f89c69ae" providerId="ADAL" clId="{9A358E89-8934-434A-8118-FB5E35554CC2}"/>
    <pc:docChg chg="undo redo custSel modSld">
      <pc:chgData name="Paul, Véronique" userId="c060a4ad-ab4c-411a-890f-6642f89c69ae" providerId="ADAL" clId="{9A358E89-8934-434A-8118-FB5E35554CC2}" dt="2023-07-06T22:59:11.057" v="5048" actId="115"/>
      <pc:docMkLst>
        <pc:docMk/>
      </pc:docMkLst>
      <pc:sldChg chg="addSp delSp modSp mod">
        <pc:chgData name="Paul, Véronique" userId="c060a4ad-ab4c-411a-890f-6642f89c69ae" providerId="ADAL" clId="{9A358E89-8934-434A-8118-FB5E35554CC2}" dt="2023-05-24T20:14:41.158" v="1597" actId="20577"/>
        <pc:sldMkLst>
          <pc:docMk/>
          <pc:sldMk cId="0" sldId="257"/>
        </pc:sldMkLst>
        <pc:spChg chg="mod ord">
          <ac:chgData name="Paul, Véronique" userId="c060a4ad-ab4c-411a-890f-6642f89c69ae" providerId="ADAL" clId="{9A358E89-8934-434A-8118-FB5E35554CC2}" dt="2023-05-24T20:14:41.158" v="1597" actId="20577"/>
          <ac:spMkLst>
            <pc:docMk/>
            <pc:sldMk cId="0" sldId="257"/>
            <ac:spMk id="2" creationId="{00000000-0000-0000-0000-000000000000}"/>
          </ac:spMkLst>
        </pc:spChg>
        <pc:spChg chg="ord">
          <ac:chgData name="Paul, Véronique" userId="c060a4ad-ab4c-411a-890f-6642f89c69ae" providerId="ADAL" clId="{9A358E89-8934-434A-8118-FB5E35554CC2}" dt="2023-05-24T19:26:47.920" v="1110" actId="26606"/>
          <ac:spMkLst>
            <pc:docMk/>
            <pc:sldMk cId="0" sldId="257"/>
            <ac:spMk id="4" creationId="{1441BBF4-7164-45F4-37F1-833E55ED0CC2}"/>
          </ac:spMkLst>
        </pc:spChg>
        <pc:spChg chg="add del">
          <ac:chgData name="Paul, Véronique" userId="c060a4ad-ab4c-411a-890f-6642f89c69ae" providerId="ADAL" clId="{9A358E89-8934-434A-8118-FB5E35554CC2}" dt="2023-05-24T19:23:47.864" v="1094" actId="478"/>
          <ac:spMkLst>
            <pc:docMk/>
            <pc:sldMk cId="0" sldId="257"/>
            <ac:spMk id="9" creationId="{C1DD8B14-B662-DDDC-9D00-E7C758879D99}"/>
          </ac:spMkLst>
        </pc:spChg>
        <pc:spChg chg="add del">
          <ac:chgData name="Paul, Véronique" userId="c060a4ad-ab4c-411a-890f-6642f89c69ae" providerId="ADAL" clId="{9A358E89-8934-434A-8118-FB5E35554CC2}" dt="2023-05-24T19:26:35.194" v="1104" actId="26606"/>
          <ac:spMkLst>
            <pc:docMk/>
            <pc:sldMk cId="0" sldId="257"/>
            <ac:spMk id="1031" creationId="{E142508D-DCB4-49FC-885E-2CF85330EC61}"/>
          </ac:spMkLst>
        </pc:spChg>
        <pc:spChg chg="add del">
          <ac:chgData name="Paul, Véronique" userId="c060a4ad-ab4c-411a-890f-6642f89c69ae" providerId="ADAL" clId="{9A358E89-8934-434A-8118-FB5E35554CC2}" dt="2023-05-24T19:26:35.194" v="1104" actId="26606"/>
          <ac:spMkLst>
            <pc:docMk/>
            <pc:sldMk cId="0" sldId="257"/>
            <ac:spMk id="1033" creationId="{2791DBF5-3FCA-4011-AF8A-650D650F9F64}"/>
          </ac:spMkLst>
        </pc:spChg>
        <pc:spChg chg="add del">
          <ac:chgData name="Paul, Véronique" userId="c060a4ad-ab4c-411a-890f-6642f89c69ae" providerId="ADAL" clId="{9A358E89-8934-434A-8118-FB5E35554CC2}" dt="2023-05-24T19:26:35.194" v="1104" actId="26606"/>
          <ac:spMkLst>
            <pc:docMk/>
            <pc:sldMk cId="0" sldId="257"/>
            <ac:spMk id="1035" creationId="{D964C04B-075F-470A-BC51-AF7231465411}"/>
          </ac:spMkLst>
        </pc:spChg>
        <pc:spChg chg="add del">
          <ac:chgData name="Paul, Véronique" userId="c060a4ad-ab4c-411a-890f-6642f89c69ae" providerId="ADAL" clId="{9A358E89-8934-434A-8118-FB5E35554CC2}" dt="2023-05-24T19:26:35.194" v="1104" actId="26606"/>
          <ac:spMkLst>
            <pc:docMk/>
            <pc:sldMk cId="0" sldId="257"/>
            <ac:spMk id="1037" creationId="{157AB58F-FDBA-4575-9E72-86B7F843FD96}"/>
          </ac:spMkLst>
        </pc:spChg>
        <pc:spChg chg="add del">
          <ac:chgData name="Paul, Véronique" userId="c060a4ad-ab4c-411a-890f-6642f89c69ae" providerId="ADAL" clId="{9A358E89-8934-434A-8118-FB5E35554CC2}" dt="2023-05-24T19:26:35.194" v="1104" actId="26606"/>
          <ac:spMkLst>
            <pc:docMk/>
            <pc:sldMk cId="0" sldId="257"/>
            <ac:spMk id="1039" creationId="{90D78486-07CC-4AFC-93CC-B95A73D03DA8}"/>
          </ac:spMkLst>
        </pc:spChg>
        <pc:spChg chg="add del">
          <ac:chgData name="Paul, Véronique" userId="c060a4ad-ab4c-411a-890f-6642f89c69ae" providerId="ADAL" clId="{9A358E89-8934-434A-8118-FB5E35554CC2}" dt="2023-05-24T19:26:35.661" v="1106" actId="26606"/>
          <ac:spMkLst>
            <pc:docMk/>
            <pc:sldMk cId="0" sldId="257"/>
            <ac:spMk id="1041" creationId="{94BFCCA4-109C-4B21-816E-144FE75C38EE}"/>
          </ac:spMkLst>
        </pc:spChg>
        <pc:spChg chg="add del">
          <ac:chgData name="Paul, Véronique" userId="c060a4ad-ab4c-411a-890f-6642f89c69ae" providerId="ADAL" clId="{9A358E89-8934-434A-8118-FB5E35554CC2}" dt="2023-05-24T19:26:35.661" v="1106" actId="26606"/>
          <ac:spMkLst>
            <pc:docMk/>
            <pc:sldMk cId="0" sldId="257"/>
            <ac:spMk id="1042" creationId="{0059B5C0-FEC8-4370-AF45-02E3AEF6FA6D}"/>
          </ac:spMkLst>
        </pc:spChg>
        <pc:spChg chg="add del">
          <ac:chgData name="Paul, Véronique" userId="c060a4ad-ab4c-411a-890f-6642f89c69ae" providerId="ADAL" clId="{9A358E89-8934-434A-8118-FB5E35554CC2}" dt="2023-05-24T19:26:39.265" v="1108" actId="26606"/>
          <ac:spMkLst>
            <pc:docMk/>
            <pc:sldMk cId="0" sldId="257"/>
            <ac:spMk id="1044" creationId="{4C2AC11E-3162-4990-A36E-92B07ECF16C2}"/>
          </ac:spMkLst>
        </pc:spChg>
        <pc:spChg chg="add del">
          <ac:chgData name="Paul, Véronique" userId="c060a4ad-ab4c-411a-890f-6642f89c69ae" providerId="ADAL" clId="{9A358E89-8934-434A-8118-FB5E35554CC2}" dt="2023-05-24T19:26:39.265" v="1108" actId="26606"/>
          <ac:spMkLst>
            <pc:docMk/>
            <pc:sldMk cId="0" sldId="257"/>
            <ac:spMk id="1045" creationId="{9073D962-D3D2-4A72-8593-65C213CBFFC3}"/>
          </ac:spMkLst>
        </pc:spChg>
        <pc:spChg chg="add del">
          <ac:chgData name="Paul, Véronique" userId="c060a4ad-ab4c-411a-890f-6642f89c69ae" providerId="ADAL" clId="{9A358E89-8934-434A-8118-FB5E35554CC2}" dt="2023-05-24T19:26:39.265" v="1108" actId="26606"/>
          <ac:spMkLst>
            <pc:docMk/>
            <pc:sldMk cId="0" sldId="257"/>
            <ac:spMk id="1046" creationId="{2387511B-F6E1-4929-AC90-94FB8B6B0F41}"/>
          </ac:spMkLst>
        </pc:spChg>
        <pc:spChg chg="add del">
          <ac:chgData name="Paul, Véronique" userId="c060a4ad-ab4c-411a-890f-6642f89c69ae" providerId="ADAL" clId="{9A358E89-8934-434A-8118-FB5E35554CC2}" dt="2023-05-24T19:26:39.265" v="1108" actId="26606"/>
          <ac:spMkLst>
            <pc:docMk/>
            <pc:sldMk cId="0" sldId="257"/>
            <ac:spMk id="1047" creationId="{AA58F78C-27AB-465F-AA33-15E08AF267F9}"/>
          </ac:spMkLst>
        </pc:spChg>
        <pc:spChg chg="add del">
          <ac:chgData name="Paul, Véronique" userId="c060a4ad-ab4c-411a-890f-6642f89c69ae" providerId="ADAL" clId="{9A358E89-8934-434A-8118-FB5E35554CC2}" dt="2023-05-24T19:26:47.920" v="1110" actId="26606"/>
          <ac:spMkLst>
            <pc:docMk/>
            <pc:sldMk cId="0" sldId="257"/>
            <ac:spMk id="1049" creationId="{E142508D-DCB4-49FC-885E-2CF85330EC61}"/>
          </ac:spMkLst>
        </pc:spChg>
        <pc:spChg chg="add del">
          <ac:chgData name="Paul, Véronique" userId="c060a4ad-ab4c-411a-890f-6642f89c69ae" providerId="ADAL" clId="{9A358E89-8934-434A-8118-FB5E35554CC2}" dt="2023-05-24T19:26:47.920" v="1110" actId="26606"/>
          <ac:spMkLst>
            <pc:docMk/>
            <pc:sldMk cId="0" sldId="257"/>
            <ac:spMk id="1050" creationId="{2791DBF5-3FCA-4011-AF8A-650D650F9F64}"/>
          </ac:spMkLst>
        </pc:spChg>
        <pc:spChg chg="add del">
          <ac:chgData name="Paul, Véronique" userId="c060a4ad-ab4c-411a-890f-6642f89c69ae" providerId="ADAL" clId="{9A358E89-8934-434A-8118-FB5E35554CC2}" dt="2023-05-24T19:26:47.920" v="1110" actId="26606"/>
          <ac:spMkLst>
            <pc:docMk/>
            <pc:sldMk cId="0" sldId="257"/>
            <ac:spMk id="1051" creationId="{D964C04B-075F-470A-BC51-AF7231465411}"/>
          </ac:spMkLst>
        </pc:spChg>
        <pc:spChg chg="add del">
          <ac:chgData name="Paul, Véronique" userId="c060a4ad-ab4c-411a-890f-6642f89c69ae" providerId="ADAL" clId="{9A358E89-8934-434A-8118-FB5E35554CC2}" dt="2023-05-24T19:26:47.920" v="1110" actId="26606"/>
          <ac:spMkLst>
            <pc:docMk/>
            <pc:sldMk cId="0" sldId="257"/>
            <ac:spMk id="1052" creationId="{157AB58F-FDBA-4575-9E72-86B7F843FD96}"/>
          </ac:spMkLst>
        </pc:spChg>
        <pc:spChg chg="add del">
          <ac:chgData name="Paul, Véronique" userId="c060a4ad-ab4c-411a-890f-6642f89c69ae" providerId="ADAL" clId="{9A358E89-8934-434A-8118-FB5E35554CC2}" dt="2023-05-24T19:26:47.920" v="1110" actId="26606"/>
          <ac:spMkLst>
            <pc:docMk/>
            <pc:sldMk cId="0" sldId="257"/>
            <ac:spMk id="1053" creationId="{90D78486-07CC-4AFC-93CC-B95A73D03DA8}"/>
          </ac:spMkLst>
        </pc:spChg>
        <pc:picChg chg="del">
          <ac:chgData name="Paul, Véronique" userId="c060a4ad-ab4c-411a-890f-6642f89c69ae" providerId="ADAL" clId="{9A358E89-8934-434A-8118-FB5E35554CC2}" dt="2023-05-24T19:18:57.015" v="1070" actId="478"/>
          <ac:picMkLst>
            <pc:docMk/>
            <pc:sldMk cId="0" sldId="257"/>
            <ac:picMk id="3" creationId="{A4370511-DDC4-0F02-A9CC-945A420D89A5}"/>
          </ac:picMkLst>
        </pc:picChg>
        <pc:picChg chg="add mod ord">
          <ac:chgData name="Paul, Véronique" userId="c060a4ad-ab4c-411a-890f-6642f89c69ae" providerId="ADAL" clId="{9A358E89-8934-434A-8118-FB5E35554CC2}" dt="2023-05-24T20:13:43.765" v="1593" actId="688"/>
          <ac:picMkLst>
            <pc:docMk/>
            <pc:sldMk cId="0" sldId="257"/>
            <ac:picMk id="5" creationId="{D6DC1F7F-DDBA-AEE4-C8FA-5A93462DB041}"/>
          </ac:picMkLst>
        </pc:picChg>
        <pc:picChg chg="add mod">
          <ac:chgData name="Paul, Véronique" userId="c060a4ad-ab4c-411a-890f-6642f89c69ae" providerId="ADAL" clId="{9A358E89-8934-434A-8118-FB5E35554CC2}" dt="2023-05-24T20:13:47.096" v="1594" actId="14100"/>
          <ac:picMkLst>
            <pc:docMk/>
            <pc:sldMk cId="0" sldId="257"/>
            <ac:picMk id="6" creationId="{9D3D0BB1-5152-CF99-B66C-80C2FA4524AA}"/>
          </ac:picMkLst>
        </pc:picChg>
        <pc:picChg chg="add del mod">
          <ac:chgData name="Paul, Véronique" userId="c060a4ad-ab4c-411a-890f-6642f89c69ae" providerId="ADAL" clId="{9A358E89-8934-434A-8118-FB5E35554CC2}" dt="2023-05-24T19:21:40.320" v="1092" actId="478"/>
          <ac:picMkLst>
            <pc:docMk/>
            <pc:sldMk cId="0" sldId="257"/>
            <ac:picMk id="7" creationId="{8648E96E-DAB7-E3BA-54C2-3926D1E6DBEB}"/>
          </ac:picMkLst>
        </pc:picChg>
        <pc:picChg chg="add mod ord">
          <ac:chgData name="Paul, Véronique" userId="c060a4ad-ab4c-411a-890f-6642f89c69ae" providerId="ADAL" clId="{9A358E89-8934-434A-8118-FB5E35554CC2}" dt="2023-05-24T19:27:00.432" v="1115" actId="1076"/>
          <ac:picMkLst>
            <pc:docMk/>
            <pc:sldMk cId="0" sldId="257"/>
            <ac:picMk id="10" creationId="{0C30DE55-7EAE-4C93-AFAA-A27108883FD3}"/>
          </ac:picMkLst>
        </pc:picChg>
        <pc:picChg chg="add del mod">
          <ac:chgData name="Paul, Véronique" userId="c060a4ad-ab4c-411a-890f-6642f89c69ae" providerId="ADAL" clId="{9A358E89-8934-434A-8118-FB5E35554CC2}" dt="2023-05-24T19:26:51.890" v="1112" actId="478"/>
          <ac:picMkLst>
            <pc:docMk/>
            <pc:sldMk cId="0" sldId="257"/>
            <ac:picMk id="11" creationId="{50A4AD50-17E5-F507-B733-55A0F3D25C51}"/>
          </ac:picMkLst>
        </pc:picChg>
        <pc:picChg chg="mod ord">
          <ac:chgData name="Paul, Véronique" userId="c060a4ad-ab4c-411a-890f-6642f89c69ae" providerId="ADAL" clId="{9A358E89-8934-434A-8118-FB5E35554CC2}" dt="2023-05-24T19:27:04.491" v="1116" actId="1076"/>
          <ac:picMkLst>
            <pc:docMk/>
            <pc:sldMk cId="0" sldId="257"/>
            <ac:picMk id="1026" creationId="{72DF6F71-9203-188F-DACC-295CB4085892}"/>
          </ac:picMkLst>
        </pc:picChg>
        <pc:picChg chg="del mod">
          <ac:chgData name="Paul, Véronique" userId="c060a4ad-ab4c-411a-890f-6642f89c69ae" providerId="ADAL" clId="{9A358E89-8934-434A-8118-FB5E35554CC2}" dt="2023-05-24T19:08:33.217" v="1065" actId="478"/>
          <ac:picMkLst>
            <pc:docMk/>
            <pc:sldMk cId="0" sldId="257"/>
            <ac:picMk id="1030" creationId="{04EAC97B-6C1C-A77E-72F0-09D320EA5D59}"/>
          </ac:picMkLst>
        </pc:picChg>
      </pc:sldChg>
      <pc:sldChg chg="modSp mod modNotesTx">
        <pc:chgData name="Paul, Véronique" userId="c060a4ad-ab4c-411a-890f-6642f89c69ae" providerId="ADAL" clId="{9A358E89-8934-434A-8118-FB5E35554CC2}" dt="2023-05-24T18:31:22.544" v="753" actId="20577"/>
        <pc:sldMkLst>
          <pc:docMk/>
          <pc:sldMk cId="0" sldId="262"/>
        </pc:sldMkLst>
        <pc:spChg chg="mod">
          <ac:chgData name="Paul, Véronique" userId="c060a4ad-ab4c-411a-890f-6642f89c69ae" providerId="ADAL" clId="{9A358E89-8934-434A-8118-FB5E35554CC2}" dt="2023-05-24T18:31:22.544" v="753" actId="20577"/>
          <ac:spMkLst>
            <pc:docMk/>
            <pc:sldMk cId="0" sldId="262"/>
            <ac:spMk id="7" creationId="{00000000-0000-0000-0000-000000000000}"/>
          </ac:spMkLst>
        </pc:spChg>
      </pc:sldChg>
      <pc:sldChg chg="modNotesTx">
        <pc:chgData name="Paul, Véronique" userId="c060a4ad-ab4c-411a-890f-6642f89c69ae" providerId="ADAL" clId="{9A358E89-8934-434A-8118-FB5E35554CC2}" dt="2023-05-24T15:23:39.470" v="152" actId="13926"/>
        <pc:sldMkLst>
          <pc:docMk/>
          <pc:sldMk cId="0" sldId="264"/>
        </pc:sldMkLst>
      </pc:sldChg>
      <pc:sldChg chg="modSp mod">
        <pc:chgData name="Paul, Véronique" userId="c060a4ad-ab4c-411a-890f-6642f89c69ae" providerId="ADAL" clId="{9A358E89-8934-434A-8118-FB5E35554CC2}" dt="2023-05-24T16:32:02.539" v="164" actId="20577"/>
        <pc:sldMkLst>
          <pc:docMk/>
          <pc:sldMk cId="0" sldId="276"/>
        </pc:sldMkLst>
        <pc:spChg chg="mod">
          <ac:chgData name="Paul, Véronique" userId="c060a4ad-ab4c-411a-890f-6642f89c69ae" providerId="ADAL" clId="{9A358E89-8934-434A-8118-FB5E35554CC2}" dt="2023-05-24T16:32:02.539" v="164" actId="20577"/>
          <ac:spMkLst>
            <pc:docMk/>
            <pc:sldMk cId="0" sldId="276"/>
            <ac:spMk id="13" creationId="{00000000-0000-0000-0000-000000000000}"/>
          </ac:spMkLst>
        </pc:spChg>
      </pc:sldChg>
      <pc:sldChg chg="modSp mod modNotesTx">
        <pc:chgData name="Paul, Véronique" userId="c060a4ad-ab4c-411a-890f-6642f89c69ae" providerId="ADAL" clId="{9A358E89-8934-434A-8118-FB5E35554CC2}" dt="2023-05-24T16:40:11.043" v="175" actId="20577"/>
        <pc:sldMkLst>
          <pc:docMk/>
          <pc:sldMk cId="0" sldId="277"/>
        </pc:sldMkLst>
        <pc:spChg chg="mod">
          <ac:chgData name="Paul, Véronique" userId="c060a4ad-ab4c-411a-890f-6642f89c69ae" providerId="ADAL" clId="{9A358E89-8934-434A-8118-FB5E35554CC2}" dt="2023-05-24T16:33:21.852" v="166" actId="20577"/>
          <ac:spMkLst>
            <pc:docMk/>
            <pc:sldMk cId="0" sldId="277"/>
            <ac:spMk id="7" creationId="{00000000-0000-0000-0000-000000000000}"/>
          </ac:spMkLst>
        </pc:spChg>
        <pc:spChg chg="mod">
          <ac:chgData name="Paul, Véronique" userId="c060a4ad-ab4c-411a-890f-6642f89c69ae" providerId="ADAL" clId="{9A358E89-8934-434A-8118-FB5E35554CC2}" dt="2023-05-24T16:34:48.561" v="168" actId="20577"/>
          <ac:spMkLst>
            <pc:docMk/>
            <pc:sldMk cId="0" sldId="277"/>
            <ac:spMk id="10" creationId="{00000000-0000-0000-0000-000000000000}"/>
          </ac:spMkLst>
        </pc:spChg>
      </pc:sldChg>
      <pc:sldChg chg="modSp mod">
        <pc:chgData name="Paul, Véronique" userId="c060a4ad-ab4c-411a-890f-6642f89c69ae" providerId="ADAL" clId="{9A358E89-8934-434A-8118-FB5E35554CC2}" dt="2023-05-24T16:41:07.077" v="177" actId="20577"/>
        <pc:sldMkLst>
          <pc:docMk/>
          <pc:sldMk cId="0" sldId="278"/>
        </pc:sldMkLst>
        <pc:spChg chg="mod">
          <ac:chgData name="Paul, Véronique" userId="c060a4ad-ab4c-411a-890f-6642f89c69ae" providerId="ADAL" clId="{9A358E89-8934-434A-8118-FB5E35554CC2}" dt="2023-05-24T16:41:07.077" v="177" actId="20577"/>
          <ac:spMkLst>
            <pc:docMk/>
            <pc:sldMk cId="0" sldId="278"/>
            <ac:spMk id="2" creationId="{5759A1A7-CA5D-C162-68AF-413BCC9AEDD3}"/>
          </ac:spMkLst>
        </pc:spChg>
      </pc:sldChg>
      <pc:sldChg chg="modSp mod modCm">
        <pc:chgData name="Paul, Véronique" userId="c060a4ad-ab4c-411a-890f-6642f89c69ae" providerId="ADAL" clId="{9A358E89-8934-434A-8118-FB5E35554CC2}" dt="2023-05-25T17:48:46.592" v="1598"/>
        <pc:sldMkLst>
          <pc:docMk/>
          <pc:sldMk cId="0" sldId="279"/>
        </pc:sldMkLst>
        <pc:spChg chg="mod">
          <ac:chgData name="Paul, Véronique" userId="c060a4ad-ab4c-411a-890f-6642f89c69ae" providerId="ADAL" clId="{9A358E89-8934-434A-8118-FB5E35554CC2}" dt="2023-05-24T17:55:52.718" v="358"/>
          <ac:spMkLst>
            <pc:docMk/>
            <pc:sldMk cId="0" sldId="279"/>
            <ac:spMk id="14" creationId="{00000000-0000-0000-0000-000000000000}"/>
          </ac:spMkLst>
        </pc:spChg>
        <pc:extLst>
          <p:ext xmlns:p="http://schemas.openxmlformats.org/presentationml/2006/main" uri="{D6D511B9-2390-475A-947B-AFAB55BFBCF1}">
            <pc226:cmChg xmlns:pc226="http://schemas.microsoft.com/office/powerpoint/2022/06/main/command" chg="">
              <pc226:chgData name="Paul, Véronique" userId="c060a4ad-ab4c-411a-890f-6642f89c69ae" providerId="ADAL" clId="{9A358E89-8934-434A-8118-FB5E35554CC2}" dt="2023-05-25T17:48:46.592" v="1598"/>
              <pc2:cmMkLst xmlns:pc2="http://schemas.microsoft.com/office/powerpoint/2019/9/main/command">
                <pc:docMk/>
                <pc:sldMk cId="0" sldId="279"/>
                <pc2:cmMk id="{23E853EE-4CEB-7B41-B01D-45402204D637}"/>
              </pc2:cmMkLst>
              <pc226:cmRplyChg chg="add">
                <pc226:chgData name="Paul, Véronique" userId="c060a4ad-ab4c-411a-890f-6642f89c69ae" providerId="ADAL" clId="{9A358E89-8934-434A-8118-FB5E35554CC2}" dt="2023-05-25T17:48:46.592" v="1598"/>
                <pc2:cmRplyMkLst xmlns:pc2="http://schemas.microsoft.com/office/powerpoint/2019/9/main/command">
                  <pc:docMk/>
                  <pc:sldMk cId="0" sldId="279"/>
                  <pc2:cmMk id="{23E853EE-4CEB-7B41-B01D-45402204D637}"/>
                  <pc2:cmRplyMk id="{C3B682E5-BA19-9C4C-80AD-7562866A618A}"/>
                </pc2:cmRplyMkLst>
              </pc226:cmRplyChg>
            </pc226:cmChg>
          </p:ext>
        </pc:extLst>
      </pc:sldChg>
      <pc:sldChg chg="modNotesTx">
        <pc:chgData name="Paul, Véronique" userId="c060a4ad-ab4c-411a-890f-6642f89c69ae" providerId="ADAL" clId="{9A358E89-8934-434A-8118-FB5E35554CC2}" dt="2023-05-24T17:46:53.048" v="299" actId="20577"/>
        <pc:sldMkLst>
          <pc:docMk/>
          <pc:sldMk cId="0" sldId="282"/>
        </pc:sldMkLst>
      </pc:sldChg>
      <pc:sldChg chg="modSp mod">
        <pc:chgData name="Paul, Véronique" userId="c060a4ad-ab4c-411a-890f-6642f89c69ae" providerId="ADAL" clId="{9A358E89-8934-434A-8118-FB5E35554CC2}" dt="2023-05-24T18:03:52.662" v="538" actId="20577"/>
        <pc:sldMkLst>
          <pc:docMk/>
          <pc:sldMk cId="0" sldId="283"/>
        </pc:sldMkLst>
        <pc:spChg chg="mod">
          <ac:chgData name="Paul, Véronique" userId="c060a4ad-ab4c-411a-890f-6642f89c69ae" providerId="ADAL" clId="{9A358E89-8934-434A-8118-FB5E35554CC2}" dt="2023-05-24T18:00:56.818" v="511" actId="20577"/>
          <ac:spMkLst>
            <pc:docMk/>
            <pc:sldMk cId="0" sldId="283"/>
            <ac:spMk id="17" creationId="{00000000-0000-0000-0000-000000000000}"/>
          </ac:spMkLst>
        </pc:spChg>
        <pc:spChg chg="mod">
          <ac:chgData name="Paul, Véronique" userId="c060a4ad-ab4c-411a-890f-6642f89c69ae" providerId="ADAL" clId="{9A358E89-8934-434A-8118-FB5E35554CC2}" dt="2023-05-24T18:03:15.837" v="529" actId="20577"/>
          <ac:spMkLst>
            <pc:docMk/>
            <pc:sldMk cId="0" sldId="283"/>
            <ac:spMk id="21" creationId="{00000000-0000-0000-0000-000000000000}"/>
          </ac:spMkLst>
        </pc:spChg>
        <pc:spChg chg="mod">
          <ac:chgData name="Paul, Véronique" userId="c060a4ad-ab4c-411a-890f-6642f89c69ae" providerId="ADAL" clId="{9A358E89-8934-434A-8118-FB5E35554CC2}" dt="2023-05-24T18:03:52.662" v="538" actId="20577"/>
          <ac:spMkLst>
            <pc:docMk/>
            <pc:sldMk cId="0" sldId="283"/>
            <ac:spMk id="34" creationId="{DBB85E4E-75E6-6C88-6235-5476042441AA}"/>
          </ac:spMkLst>
        </pc:spChg>
      </pc:sldChg>
      <pc:sldChg chg="modSp mod">
        <pc:chgData name="Paul, Véronique" userId="c060a4ad-ab4c-411a-890f-6642f89c69ae" providerId="ADAL" clId="{9A358E89-8934-434A-8118-FB5E35554CC2}" dt="2023-05-24T18:08:02.135" v="553" actId="20577"/>
        <pc:sldMkLst>
          <pc:docMk/>
          <pc:sldMk cId="0" sldId="284"/>
        </pc:sldMkLst>
        <pc:spChg chg="mod">
          <ac:chgData name="Paul, Véronique" userId="c060a4ad-ab4c-411a-890f-6642f89c69ae" providerId="ADAL" clId="{9A358E89-8934-434A-8118-FB5E35554CC2}" dt="2023-05-24T18:08:02.135" v="553" actId="20577"/>
          <ac:spMkLst>
            <pc:docMk/>
            <pc:sldMk cId="0" sldId="284"/>
            <ac:spMk id="11" creationId="{00000000-0000-0000-0000-000000000000}"/>
          </ac:spMkLst>
        </pc:spChg>
      </pc:sldChg>
      <pc:sldChg chg="modSp mod">
        <pc:chgData name="Paul, Véronique" userId="c060a4ad-ab4c-411a-890f-6642f89c69ae" providerId="ADAL" clId="{9A358E89-8934-434A-8118-FB5E35554CC2}" dt="2023-05-24T18:15:19.618" v="646" actId="20577"/>
        <pc:sldMkLst>
          <pc:docMk/>
          <pc:sldMk cId="0" sldId="285"/>
        </pc:sldMkLst>
        <pc:spChg chg="mod">
          <ac:chgData name="Paul, Véronique" userId="c060a4ad-ab4c-411a-890f-6642f89c69ae" providerId="ADAL" clId="{9A358E89-8934-434A-8118-FB5E35554CC2}" dt="2023-05-24T18:15:19.618" v="646" actId="20577"/>
          <ac:spMkLst>
            <pc:docMk/>
            <pc:sldMk cId="0" sldId="285"/>
            <ac:spMk id="10" creationId="{00000000-0000-0000-0000-000000000000}"/>
          </ac:spMkLst>
        </pc:spChg>
        <pc:spChg chg="mod">
          <ac:chgData name="Paul, Véronique" userId="c060a4ad-ab4c-411a-890f-6642f89c69ae" providerId="ADAL" clId="{9A358E89-8934-434A-8118-FB5E35554CC2}" dt="2023-05-24T18:12:55.869" v="560" actId="20577"/>
          <ac:spMkLst>
            <pc:docMk/>
            <pc:sldMk cId="0" sldId="285"/>
            <ac:spMk id="27" creationId="{77D31225-84E9-3737-F771-EF4CA9D66E31}"/>
          </ac:spMkLst>
        </pc:spChg>
      </pc:sldChg>
      <pc:sldChg chg="modNotesTx">
        <pc:chgData name="Paul, Véronique" userId="c060a4ad-ab4c-411a-890f-6642f89c69ae" providerId="ADAL" clId="{9A358E89-8934-434A-8118-FB5E35554CC2}" dt="2023-05-24T18:16:52.227" v="650" actId="20577"/>
        <pc:sldMkLst>
          <pc:docMk/>
          <pc:sldMk cId="0" sldId="286"/>
        </pc:sldMkLst>
      </pc:sldChg>
      <pc:sldChg chg="modSp mod modNotesTx">
        <pc:chgData name="Paul, Véronique" userId="c060a4ad-ab4c-411a-890f-6642f89c69ae" providerId="ADAL" clId="{9A358E89-8934-434A-8118-FB5E35554CC2}" dt="2023-07-06T19:23:53.893" v="2110" actId="20577"/>
        <pc:sldMkLst>
          <pc:docMk/>
          <pc:sldMk cId="0" sldId="287"/>
        </pc:sldMkLst>
        <pc:spChg chg="mod">
          <ac:chgData name="Paul, Véronique" userId="c060a4ad-ab4c-411a-890f-6642f89c69ae" providerId="ADAL" clId="{9A358E89-8934-434A-8118-FB5E35554CC2}" dt="2023-07-06T19:23:53.893" v="2110" actId="20577"/>
          <ac:spMkLst>
            <pc:docMk/>
            <pc:sldMk cId="0" sldId="287"/>
            <ac:spMk id="7" creationId="{00000000-0000-0000-0000-000000000000}"/>
          </ac:spMkLst>
        </pc:spChg>
        <pc:spChg chg="mod">
          <ac:chgData name="Paul, Véronique" userId="c060a4ad-ab4c-411a-890f-6642f89c69ae" providerId="ADAL" clId="{9A358E89-8934-434A-8118-FB5E35554CC2}" dt="2023-07-06T19:06:24.892" v="1647" actId="20577"/>
          <ac:spMkLst>
            <pc:docMk/>
            <pc:sldMk cId="0" sldId="287"/>
            <ac:spMk id="8" creationId="{00000000-0000-0000-0000-000000000000}"/>
          </ac:spMkLst>
        </pc:spChg>
        <pc:picChg chg="mod">
          <ac:chgData name="Paul, Véronique" userId="c060a4ad-ab4c-411a-890f-6642f89c69ae" providerId="ADAL" clId="{9A358E89-8934-434A-8118-FB5E35554CC2}" dt="2023-05-24T18:22:25.459" v="651" actId="1076"/>
          <ac:picMkLst>
            <pc:docMk/>
            <pc:sldMk cId="0" sldId="287"/>
            <ac:picMk id="12" creationId="{5C4284F2-EA45-3A69-0B6C-10815E3A613C}"/>
          </ac:picMkLst>
        </pc:picChg>
      </pc:sldChg>
      <pc:sldChg chg="modSp mod">
        <pc:chgData name="Paul, Véronique" userId="c060a4ad-ab4c-411a-890f-6642f89c69ae" providerId="ADAL" clId="{9A358E89-8934-434A-8118-FB5E35554CC2}" dt="2023-07-06T19:33:28.410" v="2239" actId="14100"/>
        <pc:sldMkLst>
          <pc:docMk/>
          <pc:sldMk cId="0" sldId="288"/>
        </pc:sldMkLst>
        <pc:spChg chg="mod">
          <ac:chgData name="Paul, Véronique" userId="c060a4ad-ab4c-411a-890f-6642f89c69ae" providerId="ADAL" clId="{9A358E89-8934-434A-8118-FB5E35554CC2}" dt="2023-07-06T19:33:19.057" v="2238" actId="255"/>
          <ac:spMkLst>
            <pc:docMk/>
            <pc:sldMk cId="0" sldId="288"/>
            <ac:spMk id="9" creationId="{00000000-0000-0000-0000-000000000000}"/>
          </ac:spMkLst>
        </pc:spChg>
        <pc:spChg chg="mod">
          <ac:chgData name="Paul, Véronique" userId="c060a4ad-ab4c-411a-890f-6642f89c69ae" providerId="ADAL" clId="{9A358E89-8934-434A-8118-FB5E35554CC2}" dt="2023-05-24T18:25:53.489" v="664" actId="1076"/>
          <ac:spMkLst>
            <pc:docMk/>
            <pc:sldMk cId="0" sldId="288"/>
            <ac:spMk id="13" creationId="{B6361AD0-6E69-01BF-13F0-07574454041D}"/>
          </ac:spMkLst>
        </pc:spChg>
        <pc:spChg chg="mod">
          <ac:chgData name="Paul, Véronique" userId="c060a4ad-ab4c-411a-890f-6642f89c69ae" providerId="ADAL" clId="{9A358E89-8934-434A-8118-FB5E35554CC2}" dt="2023-07-06T19:24:52.643" v="2116" actId="20577"/>
          <ac:spMkLst>
            <pc:docMk/>
            <pc:sldMk cId="0" sldId="288"/>
            <ac:spMk id="16" creationId="{00000000-0000-0000-0000-000000000000}"/>
          </ac:spMkLst>
        </pc:spChg>
        <pc:spChg chg="mod">
          <ac:chgData name="Paul, Véronique" userId="c060a4ad-ab4c-411a-890f-6642f89c69ae" providerId="ADAL" clId="{9A358E89-8934-434A-8118-FB5E35554CC2}" dt="2023-07-06T19:32:26.983" v="2236" actId="20577"/>
          <ac:spMkLst>
            <pc:docMk/>
            <pc:sldMk cId="0" sldId="288"/>
            <ac:spMk id="17" creationId="{00000000-0000-0000-0000-000000000000}"/>
          </ac:spMkLst>
        </pc:spChg>
        <pc:grpChg chg="mod">
          <ac:chgData name="Paul, Véronique" userId="c060a4ad-ab4c-411a-890f-6642f89c69ae" providerId="ADAL" clId="{9A358E89-8934-434A-8118-FB5E35554CC2}" dt="2023-07-06T19:33:28.410" v="2239" actId="14100"/>
          <ac:grpSpMkLst>
            <pc:docMk/>
            <pc:sldMk cId="0" sldId="288"/>
            <ac:grpSpMk id="6" creationId="{00000000-0000-0000-0000-000000000000}"/>
          </ac:grpSpMkLst>
        </pc:grpChg>
      </pc:sldChg>
      <pc:sldChg chg="modSp mod modNotesTx">
        <pc:chgData name="Paul, Véronique" userId="c060a4ad-ab4c-411a-890f-6642f89c69ae" providerId="ADAL" clId="{9A358E89-8934-434A-8118-FB5E35554CC2}" dt="2023-07-06T19:43:44.583" v="2613" actId="20577"/>
        <pc:sldMkLst>
          <pc:docMk/>
          <pc:sldMk cId="0" sldId="289"/>
        </pc:sldMkLst>
        <pc:spChg chg="mod">
          <ac:chgData name="Paul, Véronique" userId="c060a4ad-ab4c-411a-890f-6642f89c69ae" providerId="ADAL" clId="{9A358E89-8934-434A-8118-FB5E35554CC2}" dt="2023-07-06T19:43:44.583" v="2613" actId="20577"/>
          <ac:spMkLst>
            <pc:docMk/>
            <pc:sldMk cId="0" sldId="289"/>
            <ac:spMk id="8" creationId="{00000000-0000-0000-0000-000000000000}"/>
          </ac:spMkLst>
        </pc:spChg>
        <pc:spChg chg="mod">
          <ac:chgData name="Paul, Véronique" userId="c060a4ad-ab4c-411a-890f-6642f89c69ae" providerId="ADAL" clId="{9A358E89-8934-434A-8118-FB5E35554CC2}" dt="2023-07-06T19:30:36.070" v="2232" actId="20577"/>
          <ac:spMkLst>
            <pc:docMk/>
            <pc:sldMk cId="0" sldId="289"/>
            <ac:spMk id="14" creationId="{ECA516D2-4349-D5BD-DD68-F99945DA268F}"/>
          </ac:spMkLst>
        </pc:spChg>
        <pc:spChg chg="mod">
          <ac:chgData name="Paul, Véronique" userId="c060a4ad-ab4c-411a-890f-6642f89c69ae" providerId="ADAL" clId="{9A358E89-8934-434A-8118-FB5E35554CC2}" dt="2023-07-06T19:43:17.043" v="2579" actId="20577"/>
          <ac:spMkLst>
            <pc:docMk/>
            <pc:sldMk cId="0" sldId="289"/>
            <ac:spMk id="27" creationId="{00000000-0000-0000-0000-000000000000}"/>
          </ac:spMkLst>
        </pc:spChg>
      </pc:sldChg>
      <pc:sldChg chg="modSp mod">
        <pc:chgData name="Paul, Véronique" userId="c060a4ad-ab4c-411a-890f-6642f89c69ae" providerId="ADAL" clId="{9A358E89-8934-434A-8118-FB5E35554CC2}" dt="2023-07-06T20:57:03.901" v="3718" actId="20577"/>
        <pc:sldMkLst>
          <pc:docMk/>
          <pc:sldMk cId="0" sldId="290"/>
        </pc:sldMkLst>
        <pc:spChg chg="mod">
          <ac:chgData name="Paul, Véronique" userId="c060a4ad-ab4c-411a-890f-6642f89c69ae" providerId="ADAL" clId="{9A358E89-8934-434A-8118-FB5E35554CC2}" dt="2023-07-06T20:54:31.103" v="3691" actId="20577"/>
          <ac:spMkLst>
            <pc:docMk/>
            <pc:sldMk cId="0" sldId="290"/>
            <ac:spMk id="6" creationId="{00000000-0000-0000-0000-000000000000}"/>
          </ac:spMkLst>
        </pc:spChg>
        <pc:spChg chg="mod">
          <ac:chgData name="Paul, Véronique" userId="c060a4ad-ab4c-411a-890f-6642f89c69ae" providerId="ADAL" clId="{9A358E89-8934-434A-8118-FB5E35554CC2}" dt="2023-07-06T20:25:55.663" v="3621" actId="20577"/>
          <ac:spMkLst>
            <pc:docMk/>
            <pc:sldMk cId="0" sldId="290"/>
            <ac:spMk id="10" creationId="{00000000-0000-0000-0000-000000000000}"/>
          </ac:spMkLst>
        </pc:spChg>
        <pc:spChg chg="mod">
          <ac:chgData name="Paul, Véronique" userId="c060a4ad-ab4c-411a-890f-6642f89c69ae" providerId="ADAL" clId="{9A358E89-8934-434A-8118-FB5E35554CC2}" dt="2023-07-06T20:57:03.901" v="3718" actId="20577"/>
          <ac:spMkLst>
            <pc:docMk/>
            <pc:sldMk cId="0" sldId="290"/>
            <ac:spMk id="16" creationId="{00000000-0000-0000-0000-000000000000}"/>
          </ac:spMkLst>
        </pc:spChg>
        <pc:spChg chg="mod">
          <ac:chgData name="Paul, Véronique" userId="c060a4ad-ab4c-411a-890f-6642f89c69ae" providerId="ADAL" clId="{9A358E89-8934-434A-8118-FB5E35554CC2}" dt="2023-07-06T20:26:35.639" v="3634" actId="20577"/>
          <ac:spMkLst>
            <pc:docMk/>
            <pc:sldMk cId="0" sldId="290"/>
            <ac:spMk id="18" creationId="{00000000-0000-0000-0000-000000000000}"/>
          </ac:spMkLst>
        </pc:spChg>
      </pc:sldChg>
      <pc:sldChg chg="modSp mod">
        <pc:chgData name="Paul, Véronique" userId="c060a4ad-ab4c-411a-890f-6642f89c69ae" providerId="ADAL" clId="{9A358E89-8934-434A-8118-FB5E35554CC2}" dt="2023-07-06T21:05:05.618" v="3822" actId="20577"/>
        <pc:sldMkLst>
          <pc:docMk/>
          <pc:sldMk cId="0" sldId="291"/>
        </pc:sldMkLst>
        <pc:spChg chg="mod">
          <ac:chgData name="Paul, Véronique" userId="c060a4ad-ab4c-411a-890f-6642f89c69ae" providerId="ADAL" clId="{9A358E89-8934-434A-8118-FB5E35554CC2}" dt="2023-07-06T21:01:54.567" v="3804" actId="20577"/>
          <ac:spMkLst>
            <pc:docMk/>
            <pc:sldMk cId="0" sldId="291"/>
            <ac:spMk id="5" creationId="{00000000-0000-0000-0000-000000000000}"/>
          </ac:spMkLst>
        </pc:spChg>
        <pc:spChg chg="mod">
          <ac:chgData name="Paul, Véronique" userId="c060a4ad-ab4c-411a-890f-6642f89c69ae" providerId="ADAL" clId="{9A358E89-8934-434A-8118-FB5E35554CC2}" dt="2023-07-06T21:05:05.618" v="3822" actId="20577"/>
          <ac:spMkLst>
            <pc:docMk/>
            <pc:sldMk cId="0" sldId="291"/>
            <ac:spMk id="10" creationId="{00000000-0000-0000-0000-000000000000}"/>
          </ac:spMkLst>
        </pc:spChg>
      </pc:sldChg>
      <pc:sldChg chg="modSp mod modNotesTx">
        <pc:chgData name="Paul, Véronique" userId="c060a4ad-ab4c-411a-890f-6642f89c69ae" providerId="ADAL" clId="{9A358E89-8934-434A-8118-FB5E35554CC2}" dt="2023-07-06T21:15:52.923" v="3877" actId="20577"/>
        <pc:sldMkLst>
          <pc:docMk/>
          <pc:sldMk cId="0" sldId="292"/>
        </pc:sldMkLst>
        <pc:spChg chg="mod">
          <ac:chgData name="Paul, Véronique" userId="c060a4ad-ab4c-411a-890f-6642f89c69ae" providerId="ADAL" clId="{9A358E89-8934-434A-8118-FB5E35554CC2}" dt="2023-07-06T21:08:34.477" v="3826" actId="20577"/>
          <ac:spMkLst>
            <pc:docMk/>
            <pc:sldMk cId="0" sldId="292"/>
            <ac:spMk id="5" creationId="{00000000-0000-0000-0000-000000000000}"/>
          </ac:spMkLst>
        </pc:spChg>
        <pc:spChg chg="mod">
          <ac:chgData name="Paul, Véronique" userId="c060a4ad-ab4c-411a-890f-6642f89c69ae" providerId="ADAL" clId="{9A358E89-8934-434A-8118-FB5E35554CC2}" dt="2023-07-06T21:14:07.589" v="3845" actId="14100"/>
          <ac:spMkLst>
            <pc:docMk/>
            <pc:sldMk cId="0" sldId="292"/>
            <ac:spMk id="9" creationId="{00000000-0000-0000-0000-000000000000}"/>
          </ac:spMkLst>
        </pc:spChg>
        <pc:spChg chg="mod">
          <ac:chgData name="Paul, Véronique" userId="c060a4ad-ab4c-411a-890f-6642f89c69ae" providerId="ADAL" clId="{9A358E89-8934-434A-8118-FB5E35554CC2}" dt="2023-07-06T21:14:06.841" v="3844" actId="20577"/>
          <ac:spMkLst>
            <pc:docMk/>
            <pc:sldMk cId="0" sldId="292"/>
            <ac:spMk id="10" creationId="{00000000-0000-0000-0000-000000000000}"/>
          </ac:spMkLst>
        </pc:spChg>
        <pc:spChg chg="mod">
          <ac:chgData name="Paul, Véronique" userId="c060a4ad-ab4c-411a-890f-6642f89c69ae" providerId="ADAL" clId="{9A358E89-8934-434A-8118-FB5E35554CC2}" dt="2023-07-06T21:15:30.666" v="3876" actId="20577"/>
          <ac:spMkLst>
            <pc:docMk/>
            <pc:sldMk cId="0" sldId="292"/>
            <ac:spMk id="15" creationId="{00000000-0000-0000-0000-000000000000}"/>
          </ac:spMkLst>
        </pc:spChg>
        <pc:spChg chg="mod">
          <ac:chgData name="Paul, Véronique" userId="c060a4ad-ab4c-411a-890f-6642f89c69ae" providerId="ADAL" clId="{9A358E89-8934-434A-8118-FB5E35554CC2}" dt="2023-07-06T21:15:52.923" v="3877" actId="20577"/>
          <ac:spMkLst>
            <pc:docMk/>
            <pc:sldMk cId="0" sldId="292"/>
            <ac:spMk id="20" creationId="{00000000-0000-0000-0000-000000000000}"/>
          </ac:spMkLst>
        </pc:spChg>
        <pc:grpChg chg="mod">
          <ac:chgData name="Paul, Véronique" userId="c060a4ad-ab4c-411a-890f-6642f89c69ae" providerId="ADAL" clId="{9A358E89-8934-434A-8118-FB5E35554CC2}" dt="2023-05-24T18:40:28.686" v="920" actId="14100"/>
          <ac:grpSpMkLst>
            <pc:docMk/>
            <pc:sldMk cId="0" sldId="292"/>
            <ac:grpSpMk id="7" creationId="{00000000-0000-0000-0000-000000000000}"/>
          </ac:grpSpMkLst>
        </pc:grpChg>
        <pc:grpChg chg="mod">
          <ac:chgData name="Paul, Véronique" userId="c060a4ad-ab4c-411a-890f-6642f89c69ae" providerId="ADAL" clId="{9A358E89-8934-434A-8118-FB5E35554CC2}" dt="2023-05-24T18:49:04.535" v="972" actId="14100"/>
          <ac:grpSpMkLst>
            <pc:docMk/>
            <pc:sldMk cId="0" sldId="292"/>
            <ac:grpSpMk id="13" creationId="{00000000-0000-0000-0000-000000000000}"/>
          </ac:grpSpMkLst>
        </pc:grpChg>
        <pc:picChg chg="mod">
          <ac:chgData name="Paul, Véronique" userId="c060a4ad-ab4c-411a-890f-6642f89c69ae" providerId="ADAL" clId="{9A358E89-8934-434A-8118-FB5E35554CC2}" dt="2023-05-24T18:39:21.141" v="886" actId="1076"/>
          <ac:picMkLst>
            <pc:docMk/>
            <pc:sldMk cId="0" sldId="292"/>
            <ac:picMk id="16" creationId="{00000000-0000-0000-0000-000000000000}"/>
          </ac:picMkLst>
        </pc:picChg>
        <pc:picChg chg="mod">
          <ac:chgData name="Paul, Véronique" userId="c060a4ad-ab4c-411a-890f-6642f89c69ae" providerId="ADAL" clId="{9A358E89-8934-434A-8118-FB5E35554CC2}" dt="2023-05-24T18:49:23.086" v="975" actId="1076"/>
          <ac:picMkLst>
            <pc:docMk/>
            <pc:sldMk cId="0" sldId="292"/>
            <ac:picMk id="21" creationId="{089D124B-5375-8B65-E2F3-81B4826F685C}"/>
          </ac:picMkLst>
        </pc:picChg>
      </pc:sldChg>
      <pc:sldChg chg="modSp mod">
        <pc:chgData name="Paul, Véronique" userId="c060a4ad-ab4c-411a-890f-6642f89c69ae" providerId="ADAL" clId="{9A358E89-8934-434A-8118-FB5E35554CC2}" dt="2023-07-06T21:18:29.470" v="3902" actId="20577"/>
        <pc:sldMkLst>
          <pc:docMk/>
          <pc:sldMk cId="0" sldId="293"/>
        </pc:sldMkLst>
        <pc:spChg chg="mod">
          <ac:chgData name="Paul, Véronique" userId="c060a4ad-ab4c-411a-890f-6642f89c69ae" providerId="ADAL" clId="{9A358E89-8934-434A-8118-FB5E35554CC2}" dt="2023-07-06T21:18:11.370" v="3900" actId="20577"/>
          <ac:spMkLst>
            <pc:docMk/>
            <pc:sldMk cId="0" sldId="293"/>
            <ac:spMk id="4" creationId="{00000000-0000-0000-0000-000000000000}"/>
          </ac:spMkLst>
        </pc:spChg>
        <pc:spChg chg="mod">
          <ac:chgData name="Paul, Véronique" userId="c060a4ad-ab4c-411a-890f-6642f89c69ae" providerId="ADAL" clId="{9A358E89-8934-434A-8118-FB5E35554CC2}" dt="2023-07-06T21:18:29.470" v="3902" actId="20577"/>
          <ac:spMkLst>
            <pc:docMk/>
            <pc:sldMk cId="0" sldId="293"/>
            <ac:spMk id="9" creationId="{00000000-0000-0000-0000-000000000000}"/>
          </ac:spMkLst>
        </pc:spChg>
      </pc:sldChg>
      <pc:sldChg chg="delSp modSp mod">
        <pc:chgData name="Paul, Véronique" userId="c060a4ad-ab4c-411a-890f-6642f89c69ae" providerId="ADAL" clId="{9A358E89-8934-434A-8118-FB5E35554CC2}" dt="2023-07-06T21:25:37.778" v="4007" actId="20577"/>
        <pc:sldMkLst>
          <pc:docMk/>
          <pc:sldMk cId="0" sldId="294"/>
        </pc:sldMkLst>
        <pc:spChg chg="mod">
          <ac:chgData name="Paul, Véronique" userId="c060a4ad-ab4c-411a-890f-6642f89c69ae" providerId="ADAL" clId="{9A358E89-8934-434A-8118-FB5E35554CC2}" dt="2023-07-06T21:23:32.394" v="3995" actId="20577"/>
          <ac:spMkLst>
            <pc:docMk/>
            <pc:sldMk cId="0" sldId="294"/>
            <ac:spMk id="5" creationId="{00000000-0000-0000-0000-000000000000}"/>
          </ac:spMkLst>
        </pc:spChg>
        <pc:spChg chg="mod">
          <ac:chgData name="Paul, Véronique" userId="c060a4ad-ab4c-411a-890f-6642f89c69ae" providerId="ADAL" clId="{9A358E89-8934-434A-8118-FB5E35554CC2}" dt="2023-07-06T21:22:43.965" v="3994" actId="20577"/>
          <ac:spMkLst>
            <pc:docMk/>
            <pc:sldMk cId="0" sldId="294"/>
            <ac:spMk id="10" creationId="{00000000-0000-0000-0000-000000000000}"/>
          </ac:spMkLst>
        </pc:spChg>
        <pc:spChg chg="mod">
          <ac:chgData name="Paul, Véronique" userId="c060a4ad-ab4c-411a-890f-6642f89c69ae" providerId="ADAL" clId="{9A358E89-8934-434A-8118-FB5E35554CC2}" dt="2023-07-06T21:25:37.778" v="4007" actId="20577"/>
          <ac:spMkLst>
            <pc:docMk/>
            <pc:sldMk cId="0" sldId="294"/>
            <ac:spMk id="13" creationId="{00000000-0000-0000-0000-000000000000}"/>
          </ac:spMkLst>
        </pc:spChg>
        <pc:spChg chg="del">
          <ac:chgData name="Paul, Véronique" userId="c060a4ad-ab4c-411a-890f-6642f89c69ae" providerId="ADAL" clId="{9A358E89-8934-434A-8118-FB5E35554CC2}" dt="2023-07-06T21:23:39.693" v="3997" actId="478"/>
          <ac:spMkLst>
            <pc:docMk/>
            <pc:sldMk cId="0" sldId="294"/>
            <ac:spMk id="29" creationId="{45E04CD4-111A-3C34-53B0-802D7FBD65EC}"/>
          </ac:spMkLst>
        </pc:spChg>
        <pc:spChg chg="del">
          <ac:chgData name="Paul, Véronique" userId="c060a4ad-ab4c-411a-890f-6642f89c69ae" providerId="ADAL" clId="{9A358E89-8934-434A-8118-FB5E35554CC2}" dt="2023-07-06T21:23:37.148" v="3996" actId="478"/>
          <ac:spMkLst>
            <pc:docMk/>
            <pc:sldMk cId="0" sldId="294"/>
            <ac:spMk id="30" creationId="{EE2727FF-1925-4FC6-72C0-584A881DE1E9}"/>
          </ac:spMkLst>
        </pc:spChg>
      </pc:sldChg>
      <pc:sldChg chg="addSp delSp modSp mod modNotesTx">
        <pc:chgData name="Paul, Véronique" userId="c060a4ad-ab4c-411a-890f-6642f89c69ae" providerId="ADAL" clId="{9A358E89-8934-434A-8118-FB5E35554CC2}" dt="2023-07-06T22:42:32.020" v="4285" actId="20577"/>
        <pc:sldMkLst>
          <pc:docMk/>
          <pc:sldMk cId="0" sldId="295"/>
        </pc:sldMkLst>
        <pc:spChg chg="mod">
          <ac:chgData name="Paul, Véronique" userId="c060a4ad-ab4c-411a-890f-6642f89c69ae" providerId="ADAL" clId="{9A358E89-8934-434A-8118-FB5E35554CC2}" dt="2023-07-06T21:27:07.417" v="4039" actId="20577"/>
          <ac:spMkLst>
            <pc:docMk/>
            <pc:sldMk cId="0" sldId="295"/>
            <ac:spMk id="6" creationId="{7A253754-249B-54CD-A746-E920866FB15A}"/>
          </ac:spMkLst>
        </pc:spChg>
        <pc:spChg chg="mod">
          <ac:chgData name="Paul, Véronique" userId="c060a4ad-ab4c-411a-890f-6642f89c69ae" providerId="ADAL" clId="{9A358E89-8934-434A-8118-FB5E35554CC2}" dt="2023-07-06T22:40:53.226" v="4247" actId="1076"/>
          <ac:spMkLst>
            <pc:docMk/>
            <pc:sldMk cId="0" sldId="295"/>
            <ac:spMk id="10" creationId="{00000000-0000-0000-0000-000000000000}"/>
          </ac:spMkLst>
        </pc:spChg>
        <pc:spChg chg="del mod">
          <ac:chgData name="Paul, Véronique" userId="c060a4ad-ab4c-411a-890f-6642f89c69ae" providerId="ADAL" clId="{9A358E89-8934-434A-8118-FB5E35554CC2}" dt="2023-07-06T22:40:10.334" v="4240" actId="478"/>
          <ac:spMkLst>
            <pc:docMk/>
            <pc:sldMk cId="0" sldId="295"/>
            <ac:spMk id="11" creationId="{00000000-0000-0000-0000-000000000000}"/>
          </ac:spMkLst>
        </pc:spChg>
        <pc:spChg chg="mod">
          <ac:chgData name="Paul, Véronique" userId="c060a4ad-ab4c-411a-890f-6642f89c69ae" providerId="ADAL" clId="{9A358E89-8934-434A-8118-FB5E35554CC2}" dt="2023-07-06T22:42:08.682" v="4256" actId="20577"/>
          <ac:spMkLst>
            <pc:docMk/>
            <pc:sldMk cId="0" sldId="295"/>
            <ac:spMk id="12" creationId="{00000000-0000-0000-0000-000000000000}"/>
          </ac:spMkLst>
        </pc:spChg>
        <pc:spChg chg="mod">
          <ac:chgData name="Paul, Véronique" userId="c060a4ad-ab4c-411a-890f-6642f89c69ae" providerId="ADAL" clId="{9A358E89-8934-434A-8118-FB5E35554CC2}" dt="2023-07-06T22:42:32.020" v="4285" actId="20577"/>
          <ac:spMkLst>
            <pc:docMk/>
            <pc:sldMk cId="0" sldId="295"/>
            <ac:spMk id="13" creationId="{00000000-0000-0000-0000-000000000000}"/>
          </ac:spMkLst>
        </pc:spChg>
        <pc:spChg chg="mod">
          <ac:chgData name="Paul, Véronique" userId="c060a4ad-ab4c-411a-890f-6642f89c69ae" providerId="ADAL" clId="{9A358E89-8934-434A-8118-FB5E35554CC2}" dt="2023-07-06T22:41:07.303" v="4254" actId="20577"/>
          <ac:spMkLst>
            <pc:docMk/>
            <pc:sldMk cId="0" sldId="295"/>
            <ac:spMk id="27" creationId="{00000000-0000-0000-0000-000000000000}"/>
          </ac:spMkLst>
        </pc:spChg>
        <pc:spChg chg="mod">
          <ac:chgData name="Paul, Véronique" userId="c060a4ad-ab4c-411a-890f-6642f89c69ae" providerId="ADAL" clId="{9A358E89-8934-434A-8118-FB5E35554CC2}" dt="2023-07-06T22:40:48.455" v="4246" actId="1076"/>
          <ac:spMkLst>
            <pc:docMk/>
            <pc:sldMk cId="0" sldId="295"/>
            <ac:spMk id="28" creationId="{00000000-0000-0000-0000-000000000000}"/>
          </ac:spMkLst>
        </pc:spChg>
        <pc:spChg chg="mod">
          <ac:chgData name="Paul, Véronique" userId="c060a4ad-ab4c-411a-890f-6642f89c69ae" providerId="ADAL" clId="{9A358E89-8934-434A-8118-FB5E35554CC2}" dt="2023-07-06T22:40:48.455" v="4246" actId="1076"/>
          <ac:spMkLst>
            <pc:docMk/>
            <pc:sldMk cId="0" sldId="295"/>
            <ac:spMk id="29" creationId="{00000000-0000-0000-0000-000000000000}"/>
          </ac:spMkLst>
        </pc:spChg>
        <pc:spChg chg="mod">
          <ac:chgData name="Paul, Véronique" userId="c060a4ad-ab4c-411a-890f-6642f89c69ae" providerId="ADAL" clId="{9A358E89-8934-434A-8118-FB5E35554CC2}" dt="2023-07-06T22:40:48.455" v="4246" actId="1076"/>
          <ac:spMkLst>
            <pc:docMk/>
            <pc:sldMk cId="0" sldId="295"/>
            <ac:spMk id="31" creationId="{00000000-0000-0000-0000-000000000000}"/>
          </ac:spMkLst>
        </pc:spChg>
        <pc:spChg chg="mod">
          <ac:chgData name="Paul, Véronique" userId="c060a4ad-ab4c-411a-890f-6642f89c69ae" providerId="ADAL" clId="{9A358E89-8934-434A-8118-FB5E35554CC2}" dt="2023-07-06T22:40:48.455" v="4246" actId="1076"/>
          <ac:spMkLst>
            <pc:docMk/>
            <pc:sldMk cId="0" sldId="295"/>
            <ac:spMk id="32" creationId="{00000000-0000-0000-0000-000000000000}"/>
          </ac:spMkLst>
        </pc:spChg>
        <pc:spChg chg="mod">
          <ac:chgData name="Paul, Véronique" userId="c060a4ad-ab4c-411a-890f-6642f89c69ae" providerId="ADAL" clId="{9A358E89-8934-434A-8118-FB5E35554CC2}" dt="2023-07-06T22:40:48.455" v="4246" actId="1076"/>
          <ac:spMkLst>
            <pc:docMk/>
            <pc:sldMk cId="0" sldId="295"/>
            <ac:spMk id="33" creationId="{18BD7823-1A5C-698B-063E-097ED11D5F6A}"/>
          </ac:spMkLst>
        </pc:spChg>
        <pc:spChg chg="mod">
          <ac:chgData name="Paul, Véronique" userId="c060a4ad-ab4c-411a-890f-6642f89c69ae" providerId="ADAL" clId="{9A358E89-8934-434A-8118-FB5E35554CC2}" dt="2023-07-06T22:40:48.455" v="4246" actId="1076"/>
          <ac:spMkLst>
            <pc:docMk/>
            <pc:sldMk cId="0" sldId="295"/>
            <ac:spMk id="34" creationId="{0BDE3DA9-7AD3-70C0-B828-09B9D047B340}"/>
          </ac:spMkLst>
        </pc:spChg>
        <pc:spChg chg="del mod topLvl">
          <ac:chgData name="Paul, Véronique" userId="c060a4ad-ab4c-411a-890f-6642f89c69ae" providerId="ADAL" clId="{9A358E89-8934-434A-8118-FB5E35554CC2}" dt="2023-07-06T22:39:57.218" v="4238" actId="478"/>
          <ac:spMkLst>
            <pc:docMk/>
            <pc:sldMk cId="0" sldId="295"/>
            <ac:spMk id="49" creationId="{A8F20028-002B-16F2-24FB-544835CD1DFA}"/>
          </ac:spMkLst>
        </pc:spChg>
        <pc:spChg chg="del topLvl">
          <ac:chgData name="Paul, Véronique" userId="c060a4ad-ab4c-411a-890f-6642f89c69ae" providerId="ADAL" clId="{9A358E89-8934-434A-8118-FB5E35554CC2}" dt="2023-07-06T22:39:11.933" v="4227" actId="478"/>
          <ac:spMkLst>
            <pc:docMk/>
            <pc:sldMk cId="0" sldId="295"/>
            <ac:spMk id="50" creationId="{D5742865-7CD2-594E-9535-1B03CD380319}"/>
          </ac:spMkLst>
        </pc:spChg>
        <pc:spChg chg="del topLvl">
          <ac:chgData name="Paul, Véronique" userId="c060a4ad-ab4c-411a-890f-6642f89c69ae" providerId="ADAL" clId="{9A358E89-8934-434A-8118-FB5E35554CC2}" dt="2023-07-06T22:39:36.703" v="4231" actId="478"/>
          <ac:spMkLst>
            <pc:docMk/>
            <pc:sldMk cId="0" sldId="295"/>
            <ac:spMk id="51" creationId="{618F08DF-E524-8091-E03D-E781B58C6C7F}"/>
          </ac:spMkLst>
        </pc:spChg>
        <pc:spChg chg="del mod topLvl">
          <ac:chgData name="Paul, Véronique" userId="c060a4ad-ab4c-411a-890f-6642f89c69ae" providerId="ADAL" clId="{9A358E89-8934-434A-8118-FB5E35554CC2}" dt="2023-07-06T22:39:43.017" v="4234" actId="478"/>
          <ac:spMkLst>
            <pc:docMk/>
            <pc:sldMk cId="0" sldId="295"/>
            <ac:spMk id="52" creationId="{F7F2EFCA-677B-CE84-38D3-EA85892F9A76}"/>
          </ac:spMkLst>
        </pc:spChg>
        <pc:spChg chg="mod">
          <ac:chgData name="Paul, Véronique" userId="c060a4ad-ab4c-411a-890f-6642f89c69ae" providerId="ADAL" clId="{9A358E89-8934-434A-8118-FB5E35554CC2}" dt="2023-07-06T22:40:48.455" v="4246" actId="1076"/>
          <ac:spMkLst>
            <pc:docMk/>
            <pc:sldMk cId="0" sldId="295"/>
            <ac:spMk id="54" creationId="{D1851E1E-3FB0-F25C-8863-51470DA78C4F}"/>
          </ac:spMkLst>
        </pc:spChg>
        <pc:spChg chg="mod">
          <ac:chgData name="Paul, Véronique" userId="c060a4ad-ab4c-411a-890f-6642f89c69ae" providerId="ADAL" clId="{9A358E89-8934-434A-8118-FB5E35554CC2}" dt="2023-07-06T22:41:18.773" v="4255" actId="1076"/>
          <ac:spMkLst>
            <pc:docMk/>
            <pc:sldMk cId="0" sldId="295"/>
            <ac:spMk id="62" creationId="{B5EE792A-4FD6-E1A4-F314-421E5E5F6041}"/>
          </ac:spMkLst>
        </pc:spChg>
        <pc:grpChg chg="del mod">
          <ac:chgData name="Paul, Véronique" userId="c060a4ad-ab4c-411a-890f-6642f89c69ae" providerId="ADAL" clId="{9A358E89-8934-434A-8118-FB5E35554CC2}" dt="2023-07-06T22:39:15.212" v="4230" actId="478"/>
          <ac:grpSpMkLst>
            <pc:docMk/>
            <pc:sldMk cId="0" sldId="295"/>
            <ac:grpSpMk id="2" creationId="{00000000-0000-0000-0000-000000000000}"/>
          </ac:grpSpMkLst>
        </pc:grpChg>
        <pc:grpChg chg="mod">
          <ac:chgData name="Paul, Véronique" userId="c060a4ad-ab4c-411a-890f-6642f89c69ae" providerId="ADAL" clId="{9A358E89-8934-434A-8118-FB5E35554CC2}" dt="2023-07-06T22:40:48.455" v="4246" actId="1076"/>
          <ac:grpSpMkLst>
            <pc:docMk/>
            <pc:sldMk cId="0" sldId="295"/>
            <ac:grpSpMk id="4" creationId="{A37535F4-B28B-DB60-B313-A0E54E417348}"/>
          </ac:grpSpMkLst>
        </pc:grpChg>
        <pc:grpChg chg="mod">
          <ac:chgData name="Paul, Véronique" userId="c060a4ad-ab4c-411a-890f-6642f89c69ae" providerId="ADAL" clId="{9A358E89-8934-434A-8118-FB5E35554CC2}" dt="2023-07-06T22:40:48.455" v="4246" actId="1076"/>
          <ac:grpSpMkLst>
            <pc:docMk/>
            <pc:sldMk cId="0" sldId="295"/>
            <ac:grpSpMk id="15" creationId="{00000000-0000-0000-0000-000000000000}"/>
          </ac:grpSpMkLst>
        </pc:grpChg>
        <pc:grpChg chg="mod">
          <ac:chgData name="Paul, Véronique" userId="c060a4ad-ab4c-411a-890f-6642f89c69ae" providerId="ADAL" clId="{9A358E89-8934-434A-8118-FB5E35554CC2}" dt="2023-07-06T22:40:48.455" v="4246" actId="1076"/>
          <ac:grpSpMkLst>
            <pc:docMk/>
            <pc:sldMk cId="0" sldId="295"/>
            <ac:grpSpMk id="20" creationId="{00000000-0000-0000-0000-000000000000}"/>
          </ac:grpSpMkLst>
        </pc:grpChg>
        <pc:grpChg chg="mod">
          <ac:chgData name="Paul, Véronique" userId="c060a4ad-ab4c-411a-890f-6642f89c69ae" providerId="ADAL" clId="{9A358E89-8934-434A-8118-FB5E35554CC2}" dt="2023-07-06T22:40:48.455" v="4246" actId="1076"/>
          <ac:grpSpMkLst>
            <pc:docMk/>
            <pc:sldMk cId="0" sldId="295"/>
            <ac:grpSpMk id="44" creationId="{37FCFFBD-EE45-F3A9-1BFC-DB9ABEE0E33D}"/>
          </ac:grpSpMkLst>
        </pc:grpChg>
        <pc:grpChg chg="del mod">
          <ac:chgData name="Paul, Véronique" userId="c060a4ad-ab4c-411a-890f-6642f89c69ae" providerId="ADAL" clId="{9A358E89-8934-434A-8118-FB5E35554CC2}" dt="2023-07-06T22:39:11.933" v="4227" actId="478"/>
          <ac:grpSpMkLst>
            <pc:docMk/>
            <pc:sldMk cId="0" sldId="295"/>
            <ac:grpSpMk id="47" creationId="{A1C8B0C9-0DC8-CF40-14C1-5870AFFDC73F}"/>
          </ac:grpSpMkLst>
        </pc:grpChg>
        <pc:grpChg chg="del">
          <ac:chgData name="Paul, Véronique" userId="c060a4ad-ab4c-411a-890f-6642f89c69ae" providerId="ADAL" clId="{9A358E89-8934-434A-8118-FB5E35554CC2}" dt="2023-07-06T22:39:11.933" v="4227" actId="478"/>
          <ac:grpSpMkLst>
            <pc:docMk/>
            <pc:sldMk cId="0" sldId="295"/>
            <ac:grpSpMk id="48" creationId="{AFDB7510-69CF-6036-2DBF-993B861D8212}"/>
          </ac:grpSpMkLst>
        </pc:grpChg>
        <pc:grpChg chg="mod">
          <ac:chgData name="Paul, Véronique" userId="c060a4ad-ab4c-411a-890f-6642f89c69ae" providerId="ADAL" clId="{9A358E89-8934-434A-8118-FB5E35554CC2}" dt="2023-07-06T22:40:48.455" v="4246" actId="1076"/>
          <ac:grpSpMkLst>
            <pc:docMk/>
            <pc:sldMk cId="0" sldId="295"/>
            <ac:grpSpMk id="57" creationId="{10375922-0DE8-EC57-CDD8-DE7F36C2B183}"/>
          </ac:grpSpMkLst>
        </pc:grpChg>
        <pc:grpChg chg="mod">
          <ac:chgData name="Paul, Véronique" userId="c060a4ad-ab4c-411a-890f-6642f89c69ae" providerId="ADAL" clId="{9A358E89-8934-434A-8118-FB5E35554CC2}" dt="2023-07-06T22:40:48.455" v="4246" actId="1076"/>
          <ac:grpSpMkLst>
            <pc:docMk/>
            <pc:sldMk cId="0" sldId="295"/>
            <ac:grpSpMk id="58" creationId="{E049310E-7608-05DA-9A7F-1E64EA73ED57}"/>
          </ac:grpSpMkLst>
        </pc:grpChg>
        <pc:grpChg chg="mod">
          <ac:chgData name="Paul, Véronique" userId="c060a4ad-ab4c-411a-890f-6642f89c69ae" providerId="ADAL" clId="{9A358E89-8934-434A-8118-FB5E35554CC2}" dt="2023-07-06T22:40:48.455" v="4246" actId="1076"/>
          <ac:grpSpMkLst>
            <pc:docMk/>
            <pc:sldMk cId="0" sldId="295"/>
            <ac:grpSpMk id="59" creationId="{68E9D61A-F231-B491-849C-14F3717046D1}"/>
          </ac:grpSpMkLst>
        </pc:grpChg>
        <pc:grpChg chg="del mod">
          <ac:chgData name="Paul, Véronique" userId="c060a4ad-ab4c-411a-890f-6642f89c69ae" providerId="ADAL" clId="{9A358E89-8934-434A-8118-FB5E35554CC2}" dt="2023-07-06T22:39:36.703" v="4231" actId="478"/>
          <ac:grpSpMkLst>
            <pc:docMk/>
            <pc:sldMk cId="0" sldId="295"/>
            <ac:grpSpMk id="60" creationId="{85EB32A0-0EBF-A3C5-D235-9548474D75D9}"/>
          </ac:grpSpMkLst>
        </pc:grpChg>
        <pc:picChg chg="add del mod">
          <ac:chgData name="Paul, Véronique" userId="c060a4ad-ab4c-411a-890f-6642f89c69ae" providerId="ADAL" clId="{9A358E89-8934-434A-8118-FB5E35554CC2}" dt="2023-07-06T22:37:04.260" v="4199" actId="478"/>
          <ac:picMkLst>
            <pc:docMk/>
            <pc:sldMk cId="0" sldId="295"/>
            <ac:picMk id="19" creationId="{103C332A-C913-1AD9-B406-76116E43DDFA}"/>
          </ac:picMkLst>
        </pc:picChg>
        <pc:picChg chg="mod">
          <ac:chgData name="Paul, Véronique" userId="c060a4ad-ab4c-411a-890f-6642f89c69ae" providerId="ADAL" clId="{9A358E89-8934-434A-8118-FB5E35554CC2}" dt="2023-07-06T22:36:42.682" v="4195" actId="1076"/>
          <ac:picMkLst>
            <pc:docMk/>
            <pc:sldMk cId="0" sldId="295"/>
            <ac:picMk id="38" creationId="{00000000-0000-0000-0000-000000000000}"/>
          </ac:picMkLst>
        </pc:picChg>
        <pc:picChg chg="del">
          <ac:chgData name="Paul, Véronique" userId="c060a4ad-ab4c-411a-890f-6642f89c69ae" providerId="ADAL" clId="{9A358E89-8934-434A-8118-FB5E35554CC2}" dt="2023-07-06T22:37:05.538" v="4200" actId="478"/>
          <ac:picMkLst>
            <pc:docMk/>
            <pc:sldMk cId="0" sldId="295"/>
            <ac:picMk id="55" creationId="{0F04D218-2EC0-A9BF-3305-9F45883F155E}"/>
          </ac:picMkLst>
        </pc:picChg>
      </pc:sldChg>
      <pc:sldChg chg="modSp mod">
        <pc:chgData name="Paul, Véronique" userId="c060a4ad-ab4c-411a-890f-6642f89c69ae" providerId="ADAL" clId="{9A358E89-8934-434A-8118-FB5E35554CC2}" dt="2023-07-06T22:43:31.774" v="4294" actId="20577"/>
        <pc:sldMkLst>
          <pc:docMk/>
          <pc:sldMk cId="0" sldId="297"/>
        </pc:sldMkLst>
        <pc:spChg chg="mod">
          <ac:chgData name="Paul, Véronique" userId="c060a4ad-ab4c-411a-890f-6642f89c69ae" providerId="ADAL" clId="{9A358E89-8934-434A-8118-FB5E35554CC2}" dt="2023-07-06T22:43:31.774" v="4294" actId="20577"/>
          <ac:spMkLst>
            <pc:docMk/>
            <pc:sldMk cId="0" sldId="297"/>
            <ac:spMk id="5" creationId="{00000000-0000-0000-0000-000000000000}"/>
          </ac:spMkLst>
        </pc:spChg>
      </pc:sldChg>
      <pc:sldChg chg="addSp modSp mod">
        <pc:chgData name="Paul, Véronique" userId="c060a4ad-ab4c-411a-890f-6642f89c69ae" providerId="ADAL" clId="{9A358E89-8934-434A-8118-FB5E35554CC2}" dt="2023-07-06T22:51:13.435" v="4557" actId="20577"/>
        <pc:sldMkLst>
          <pc:docMk/>
          <pc:sldMk cId="0" sldId="298"/>
        </pc:sldMkLst>
        <pc:spChg chg="mod">
          <ac:chgData name="Paul, Véronique" userId="c060a4ad-ab4c-411a-890f-6642f89c69ae" providerId="ADAL" clId="{9A358E89-8934-434A-8118-FB5E35554CC2}" dt="2023-07-06T22:45:22.040" v="4304" actId="20577"/>
          <ac:spMkLst>
            <pc:docMk/>
            <pc:sldMk cId="0" sldId="298"/>
            <ac:spMk id="12" creationId="{00000000-0000-0000-0000-000000000000}"/>
          </ac:spMkLst>
        </pc:spChg>
        <pc:spChg chg="mod">
          <ac:chgData name="Paul, Véronique" userId="c060a4ad-ab4c-411a-890f-6642f89c69ae" providerId="ADAL" clId="{9A358E89-8934-434A-8118-FB5E35554CC2}" dt="2023-07-06T22:46:20.173" v="4308" actId="1076"/>
          <ac:spMkLst>
            <pc:docMk/>
            <pc:sldMk cId="0" sldId="298"/>
            <ac:spMk id="16" creationId="{00000000-0000-0000-0000-000000000000}"/>
          </ac:spMkLst>
        </pc:spChg>
        <pc:spChg chg="add mod">
          <ac:chgData name="Paul, Véronique" userId="c060a4ad-ab4c-411a-890f-6642f89c69ae" providerId="ADAL" clId="{9A358E89-8934-434A-8118-FB5E35554CC2}" dt="2023-07-06T22:51:13.435" v="4557" actId="20577"/>
          <ac:spMkLst>
            <pc:docMk/>
            <pc:sldMk cId="0" sldId="298"/>
            <ac:spMk id="18" creationId="{5B1C67D8-4224-D113-09DC-227E01184B39}"/>
          </ac:spMkLst>
        </pc:spChg>
        <pc:spChg chg="mod">
          <ac:chgData name="Paul, Véronique" userId="c060a4ad-ab4c-411a-890f-6642f89c69ae" providerId="ADAL" clId="{9A358E89-8934-434A-8118-FB5E35554CC2}" dt="2023-07-06T22:47:25.766" v="4309" actId="1076"/>
          <ac:spMkLst>
            <pc:docMk/>
            <pc:sldMk cId="0" sldId="298"/>
            <ac:spMk id="20" creationId="{0DCD2594-F958-5A38-F870-6F4F656E1E67}"/>
          </ac:spMkLst>
        </pc:spChg>
        <pc:spChg chg="mod">
          <ac:chgData name="Paul, Véronique" userId="c060a4ad-ab4c-411a-890f-6642f89c69ae" providerId="ADAL" clId="{9A358E89-8934-434A-8118-FB5E35554CC2}" dt="2023-07-06T22:47:41.267" v="4313" actId="1076"/>
          <ac:spMkLst>
            <pc:docMk/>
            <pc:sldMk cId="0" sldId="298"/>
            <ac:spMk id="21" creationId="{B2195384-D235-022F-8339-633A5D25F8CF}"/>
          </ac:spMkLst>
        </pc:spChg>
        <pc:grpChg chg="mod">
          <ac:chgData name="Paul, Véronique" userId="c060a4ad-ab4c-411a-890f-6642f89c69ae" providerId="ADAL" clId="{9A358E89-8934-434A-8118-FB5E35554CC2}" dt="2023-07-06T22:47:32.831" v="4312" actId="1076"/>
          <ac:grpSpMkLst>
            <pc:docMk/>
            <pc:sldMk cId="0" sldId="298"/>
            <ac:grpSpMk id="6" creationId="{00000000-0000-0000-0000-000000000000}"/>
          </ac:grpSpMkLst>
        </pc:grpChg>
        <pc:cxnChg chg="mod">
          <ac:chgData name="Paul, Véronique" userId="c060a4ad-ab4c-411a-890f-6642f89c69ae" providerId="ADAL" clId="{9A358E89-8934-434A-8118-FB5E35554CC2}" dt="2023-07-06T22:48:01.648" v="4317" actId="14100"/>
          <ac:cxnSpMkLst>
            <pc:docMk/>
            <pc:sldMk cId="0" sldId="298"/>
            <ac:cxnSpMk id="25" creationId="{42064855-00E5-E8D1-D0FA-336B6E11F93D}"/>
          </ac:cxnSpMkLst>
        </pc:cxnChg>
        <pc:cxnChg chg="mod">
          <ac:chgData name="Paul, Véronique" userId="c060a4ad-ab4c-411a-890f-6642f89c69ae" providerId="ADAL" clId="{9A358E89-8934-434A-8118-FB5E35554CC2}" dt="2023-07-06T22:48:13.831" v="4319" actId="1076"/>
          <ac:cxnSpMkLst>
            <pc:docMk/>
            <pc:sldMk cId="0" sldId="298"/>
            <ac:cxnSpMk id="29" creationId="{B725B5F2-C18B-C22A-174B-216A4FC74861}"/>
          </ac:cxnSpMkLst>
        </pc:cxnChg>
      </pc:sldChg>
      <pc:sldChg chg="modSp mod">
        <pc:chgData name="Paul, Véronique" userId="c060a4ad-ab4c-411a-890f-6642f89c69ae" providerId="ADAL" clId="{9A358E89-8934-434A-8118-FB5E35554CC2}" dt="2023-07-06T22:53:24.584" v="4698" actId="20577"/>
        <pc:sldMkLst>
          <pc:docMk/>
          <pc:sldMk cId="0" sldId="299"/>
        </pc:sldMkLst>
        <pc:spChg chg="mod">
          <ac:chgData name="Paul, Véronique" userId="c060a4ad-ab4c-411a-890f-6642f89c69ae" providerId="ADAL" clId="{9A358E89-8934-434A-8118-FB5E35554CC2}" dt="2023-07-06T22:53:24.584" v="4698" actId="20577"/>
          <ac:spMkLst>
            <pc:docMk/>
            <pc:sldMk cId="0" sldId="299"/>
            <ac:spMk id="5" creationId="{00000000-0000-0000-0000-000000000000}"/>
          </ac:spMkLst>
        </pc:spChg>
      </pc:sldChg>
      <pc:sldChg chg="delSp modSp mod">
        <pc:chgData name="Paul, Véronique" userId="c060a4ad-ab4c-411a-890f-6642f89c69ae" providerId="ADAL" clId="{9A358E89-8934-434A-8118-FB5E35554CC2}" dt="2023-07-06T22:59:11.057" v="5048" actId="115"/>
        <pc:sldMkLst>
          <pc:docMk/>
          <pc:sldMk cId="0" sldId="300"/>
        </pc:sldMkLst>
        <pc:spChg chg="del mod">
          <ac:chgData name="Paul, Véronique" userId="c060a4ad-ab4c-411a-890f-6642f89c69ae" providerId="ADAL" clId="{9A358E89-8934-434A-8118-FB5E35554CC2}" dt="2023-07-06T22:54:28.322" v="4708"/>
          <ac:spMkLst>
            <pc:docMk/>
            <pc:sldMk cId="0" sldId="300"/>
            <ac:spMk id="9" creationId="{00000000-0000-0000-0000-000000000000}"/>
          </ac:spMkLst>
        </pc:spChg>
        <pc:spChg chg="mod">
          <ac:chgData name="Paul, Véronique" userId="c060a4ad-ab4c-411a-890f-6642f89c69ae" providerId="ADAL" clId="{9A358E89-8934-434A-8118-FB5E35554CC2}" dt="2023-07-06T22:59:11.057" v="5048" actId="115"/>
          <ac:spMkLst>
            <pc:docMk/>
            <pc:sldMk cId="0" sldId="300"/>
            <ac:spMk id="10" creationId="{00000000-0000-0000-0000-000000000000}"/>
          </ac:spMkLst>
        </pc:spChg>
        <pc:spChg chg="mod">
          <ac:chgData name="Paul, Véronique" userId="c060a4ad-ab4c-411a-890f-6642f89c69ae" providerId="ADAL" clId="{9A358E89-8934-434A-8118-FB5E35554CC2}" dt="2023-07-06T22:53:41.092" v="4699" actId="20577"/>
          <ac:spMkLst>
            <pc:docMk/>
            <pc:sldMk cId="0" sldId="300"/>
            <ac:spMk id="17" creationId="{00000000-0000-0000-0000-000000000000}"/>
          </ac:spMkLst>
        </pc:spChg>
        <pc:spChg chg="mod">
          <ac:chgData name="Paul, Véronique" userId="c060a4ad-ab4c-411a-890f-6642f89c69ae" providerId="ADAL" clId="{9A358E89-8934-434A-8118-FB5E35554CC2}" dt="2023-07-06T22:53:43.349" v="4700" actId="20577"/>
          <ac:spMkLst>
            <pc:docMk/>
            <pc:sldMk cId="0" sldId="300"/>
            <ac:spMk id="18" creationId="{00000000-0000-0000-0000-000000000000}"/>
          </ac:spMkLst>
        </pc:spChg>
        <pc:grpChg chg="del mod">
          <ac:chgData name="Paul, Véronique" userId="c060a4ad-ab4c-411a-890f-6642f89c69ae" providerId="ADAL" clId="{9A358E89-8934-434A-8118-FB5E35554CC2}" dt="2023-07-06T22:54:27.687" v="4706" actId="478"/>
          <ac:grpSpMkLst>
            <pc:docMk/>
            <pc:sldMk cId="0" sldId="300"/>
            <ac:grpSpMk id="7" creationId="{00000000-0000-0000-0000-000000000000}"/>
          </ac:grpSpMkLst>
        </pc:grpChg>
        <pc:picChg chg="mod">
          <ac:chgData name="Paul, Véronique" userId="c060a4ad-ab4c-411a-890f-6642f89c69ae" providerId="ADAL" clId="{9A358E89-8934-434A-8118-FB5E35554CC2}" dt="2023-07-06T22:54:40.150" v="4710" actId="1076"/>
          <ac:picMkLst>
            <pc:docMk/>
            <pc:sldMk cId="0" sldId="300"/>
            <ac:picMk id="19" creationId="{00000000-0000-0000-0000-000000000000}"/>
          </ac:picMkLst>
        </pc:picChg>
      </pc:sldChg>
      <pc:sldChg chg="modSp mod">
        <pc:chgData name="Paul, Véronique" userId="c060a4ad-ab4c-411a-890f-6642f89c69ae" providerId="ADAL" clId="{9A358E89-8934-434A-8118-FB5E35554CC2}" dt="2023-05-24T14:58:15.414" v="40" actId="14100"/>
        <pc:sldMkLst>
          <pc:docMk/>
          <pc:sldMk cId="2073698162" sldId="301"/>
        </pc:sldMkLst>
        <pc:cxnChg chg="mod">
          <ac:chgData name="Paul, Véronique" userId="c060a4ad-ab4c-411a-890f-6642f89c69ae" providerId="ADAL" clId="{9A358E89-8934-434A-8118-FB5E35554CC2}" dt="2023-05-24T14:58:15.414" v="40" actId="14100"/>
          <ac:cxnSpMkLst>
            <pc:docMk/>
            <pc:sldMk cId="2073698162" sldId="301"/>
            <ac:cxnSpMk id="122" creationId="{BC9ED8AF-8BFE-DFE4-4EEF-7B2F0F85E69B}"/>
          </ac:cxnSpMkLst>
        </pc:cxnChg>
      </pc:sldChg>
      <pc:sldChg chg="modSp mod modNotesTx">
        <pc:chgData name="Paul, Véronique" userId="c060a4ad-ab4c-411a-890f-6642f89c69ae" providerId="ADAL" clId="{9A358E89-8934-434A-8118-FB5E35554CC2}" dt="2023-05-24T18:06:22.902" v="540" actId="20577"/>
        <pc:sldMkLst>
          <pc:docMk/>
          <pc:sldMk cId="935247487" sldId="302"/>
        </pc:sldMkLst>
        <pc:spChg chg="mod">
          <ac:chgData name="Paul, Véronique" userId="c060a4ad-ab4c-411a-890f-6642f89c69ae" providerId="ADAL" clId="{9A358E89-8934-434A-8118-FB5E35554CC2}" dt="2023-05-24T17:59:41.610" v="487" actId="13926"/>
          <ac:spMkLst>
            <pc:docMk/>
            <pc:sldMk cId="935247487" sldId="302"/>
            <ac:spMk id="38" creationId="{EEAB2B34-3323-7FE9-0DC5-4F3251510364}"/>
          </ac:spMkLst>
        </pc:spChg>
      </pc:sldChg>
      <pc:sldChg chg="addSp modSp mod">
        <pc:chgData name="Paul, Véronique" userId="c060a4ad-ab4c-411a-890f-6642f89c69ae" providerId="ADAL" clId="{9A358E89-8934-434A-8118-FB5E35554CC2}" dt="2023-07-06T20:19:52.903" v="3473" actId="20577"/>
        <pc:sldMkLst>
          <pc:docMk/>
          <pc:sldMk cId="3594973272" sldId="303"/>
        </pc:sldMkLst>
        <pc:spChg chg="add mod">
          <ac:chgData name="Paul, Véronique" userId="c060a4ad-ab4c-411a-890f-6642f89c69ae" providerId="ADAL" clId="{9A358E89-8934-434A-8118-FB5E35554CC2}" dt="2023-07-06T20:13:50.025" v="3318" actId="20577"/>
          <ac:spMkLst>
            <pc:docMk/>
            <pc:sldMk cId="3594973272" sldId="303"/>
            <ac:spMk id="2" creationId="{A7367752-6406-F75B-FC7C-E346413F85FE}"/>
          </ac:spMkLst>
        </pc:spChg>
        <pc:spChg chg="mod">
          <ac:chgData name="Paul, Véronique" userId="c060a4ad-ab4c-411a-890f-6642f89c69ae" providerId="ADAL" clId="{9A358E89-8934-434A-8118-FB5E35554CC2}" dt="2023-07-06T20:18:45.735" v="3424" actId="20577"/>
          <ac:spMkLst>
            <pc:docMk/>
            <pc:sldMk cId="3594973272" sldId="303"/>
            <ac:spMk id="4" creationId="{00000000-0000-0000-0000-000000000000}"/>
          </ac:spMkLst>
        </pc:spChg>
        <pc:spChg chg="mod">
          <ac:chgData name="Paul, Véronique" userId="c060a4ad-ab4c-411a-890f-6642f89c69ae" providerId="ADAL" clId="{9A358E89-8934-434A-8118-FB5E35554CC2}" dt="2023-07-06T20:12:47.834" v="3266" actId="14100"/>
          <ac:spMkLst>
            <pc:docMk/>
            <pc:sldMk cId="3594973272" sldId="303"/>
            <ac:spMk id="25" creationId="{B14D4171-9A23-ACA7-9A44-B93530BCA283}"/>
          </ac:spMkLst>
        </pc:spChg>
        <pc:spChg chg="mod">
          <ac:chgData name="Paul, Véronique" userId="c060a4ad-ab4c-411a-890f-6642f89c69ae" providerId="ADAL" clId="{9A358E89-8934-434A-8118-FB5E35554CC2}" dt="2023-07-06T20:19:52.903" v="3473" actId="20577"/>
          <ac:spMkLst>
            <pc:docMk/>
            <pc:sldMk cId="3594973272" sldId="303"/>
            <ac:spMk id="26" creationId="{C52C7D21-04BA-986F-877B-82851686164D}"/>
          </ac:spMkLst>
        </pc:spChg>
        <pc:grpChg chg="mod">
          <ac:chgData name="Paul, Véronique" userId="c060a4ad-ab4c-411a-890f-6642f89c69ae" providerId="ADAL" clId="{9A358E89-8934-434A-8118-FB5E35554CC2}" dt="2023-07-06T20:04:56.715" v="2964" actId="14100"/>
          <ac:grpSpMkLst>
            <pc:docMk/>
            <pc:sldMk cId="3594973272" sldId="303"/>
            <ac:grpSpMk id="3" creationId="{00000000-0000-0000-0000-000000000000}"/>
          </ac:grpSpMkLst>
        </pc:grpChg>
      </pc:sldChg>
    </pc:docChg>
  </pc:docChgLst>
  <pc:docChgLst>
    <pc:chgData name="Perron-Cordero, Daphnée" userId="S::perd26@uqat.ca::87a6a207-663f-4bbb-bb4e-ba7f631a67de" providerId="AD" clId="Web-{D99590FE-9437-EBD2-2BDC-941B2D8E6D12}"/>
    <pc:docChg chg="modSld">
      <pc:chgData name="Perron-Cordero, Daphnée" userId="S::perd26@uqat.ca::87a6a207-663f-4bbb-bb4e-ba7f631a67de" providerId="AD" clId="Web-{D99590FE-9437-EBD2-2BDC-941B2D8E6D12}" dt="2024-02-23T18:27:01.968" v="13" actId="20577"/>
      <pc:docMkLst>
        <pc:docMk/>
      </pc:docMkLst>
      <pc:sldChg chg="modSp">
        <pc:chgData name="Perron-Cordero, Daphnée" userId="S::perd26@uqat.ca::87a6a207-663f-4bbb-bb4e-ba7f631a67de" providerId="AD" clId="Web-{D99590FE-9437-EBD2-2BDC-941B2D8E6D12}" dt="2024-02-23T18:21:33.336" v="0" actId="1076"/>
        <pc:sldMkLst>
          <pc:docMk/>
          <pc:sldMk cId="0" sldId="262"/>
        </pc:sldMkLst>
        <pc:picChg chg="mod">
          <ac:chgData name="Perron-Cordero, Daphnée" userId="S::perd26@uqat.ca::87a6a207-663f-4bbb-bb4e-ba7f631a67de" providerId="AD" clId="Web-{D99590FE-9437-EBD2-2BDC-941B2D8E6D12}" dt="2024-02-23T18:21:33.336" v="0" actId="1076"/>
          <ac:picMkLst>
            <pc:docMk/>
            <pc:sldMk cId="0" sldId="262"/>
            <ac:picMk id="16" creationId="{00000000-0000-0000-0000-000000000000}"/>
          </ac:picMkLst>
        </pc:picChg>
      </pc:sldChg>
      <pc:sldChg chg="modSp">
        <pc:chgData name="Perron-Cordero, Daphnée" userId="S::perd26@uqat.ca::87a6a207-663f-4bbb-bb4e-ba7f631a67de" providerId="AD" clId="Web-{D99590FE-9437-EBD2-2BDC-941B2D8E6D12}" dt="2024-02-23T18:24:07.136" v="6" actId="20577"/>
        <pc:sldMkLst>
          <pc:docMk/>
          <pc:sldMk cId="0" sldId="270"/>
        </pc:sldMkLst>
        <pc:spChg chg="mod">
          <ac:chgData name="Perron-Cordero, Daphnée" userId="S::perd26@uqat.ca::87a6a207-663f-4bbb-bb4e-ba7f631a67de" providerId="AD" clId="Web-{D99590FE-9437-EBD2-2BDC-941B2D8E6D12}" dt="2024-02-23T18:24:07.136" v="6" actId="20577"/>
          <ac:spMkLst>
            <pc:docMk/>
            <pc:sldMk cId="0" sldId="270"/>
            <ac:spMk id="26" creationId="{00000000-0000-0000-0000-000000000000}"/>
          </ac:spMkLst>
        </pc:spChg>
      </pc:sldChg>
      <pc:sldChg chg="modSp">
        <pc:chgData name="Perron-Cordero, Daphnée" userId="S::perd26@uqat.ca::87a6a207-663f-4bbb-bb4e-ba7f631a67de" providerId="AD" clId="Web-{D99590FE-9437-EBD2-2BDC-941B2D8E6D12}" dt="2024-02-23T18:24:49.778" v="8" actId="20577"/>
        <pc:sldMkLst>
          <pc:docMk/>
          <pc:sldMk cId="0" sldId="273"/>
        </pc:sldMkLst>
        <pc:spChg chg="mod">
          <ac:chgData name="Perron-Cordero, Daphnée" userId="S::perd26@uqat.ca::87a6a207-663f-4bbb-bb4e-ba7f631a67de" providerId="AD" clId="Web-{D99590FE-9437-EBD2-2BDC-941B2D8E6D12}" dt="2024-02-23T18:24:49.778" v="8" actId="20577"/>
          <ac:spMkLst>
            <pc:docMk/>
            <pc:sldMk cId="0" sldId="273"/>
            <ac:spMk id="18" creationId="{00000000-0000-0000-0000-000000000000}"/>
          </ac:spMkLst>
        </pc:spChg>
      </pc:sldChg>
      <pc:sldChg chg="modSp">
        <pc:chgData name="Perron-Cordero, Daphnée" userId="S::perd26@uqat.ca::87a6a207-663f-4bbb-bb4e-ba7f631a67de" providerId="AD" clId="Web-{D99590FE-9437-EBD2-2BDC-941B2D8E6D12}" dt="2024-02-23T18:25:44.404" v="11" actId="20577"/>
        <pc:sldMkLst>
          <pc:docMk/>
          <pc:sldMk cId="0" sldId="284"/>
        </pc:sldMkLst>
        <pc:spChg chg="mod">
          <ac:chgData name="Perron-Cordero, Daphnée" userId="S::perd26@uqat.ca::87a6a207-663f-4bbb-bb4e-ba7f631a67de" providerId="AD" clId="Web-{D99590FE-9437-EBD2-2BDC-941B2D8E6D12}" dt="2024-02-23T18:25:24.278" v="9" actId="1076"/>
          <ac:spMkLst>
            <pc:docMk/>
            <pc:sldMk cId="0" sldId="284"/>
            <ac:spMk id="5" creationId="{00000000-0000-0000-0000-000000000000}"/>
          </ac:spMkLst>
        </pc:spChg>
        <pc:spChg chg="mod">
          <ac:chgData name="Perron-Cordero, Daphnée" userId="S::perd26@uqat.ca::87a6a207-663f-4bbb-bb4e-ba7f631a67de" providerId="AD" clId="Web-{D99590FE-9437-EBD2-2BDC-941B2D8E6D12}" dt="2024-02-23T18:25:44.404" v="11" actId="20577"/>
          <ac:spMkLst>
            <pc:docMk/>
            <pc:sldMk cId="0" sldId="284"/>
            <ac:spMk id="11" creationId="{00000000-0000-0000-0000-000000000000}"/>
          </ac:spMkLst>
        </pc:spChg>
      </pc:sldChg>
      <pc:sldChg chg="modSp">
        <pc:chgData name="Perron-Cordero, Daphnée" userId="S::perd26@uqat.ca::87a6a207-663f-4bbb-bb4e-ba7f631a67de" providerId="AD" clId="Web-{D99590FE-9437-EBD2-2BDC-941B2D8E6D12}" dt="2024-02-23T18:27:01.968" v="13" actId="20577"/>
        <pc:sldMkLst>
          <pc:docMk/>
          <pc:sldMk cId="0" sldId="286"/>
        </pc:sldMkLst>
        <pc:spChg chg="mod">
          <ac:chgData name="Perron-Cordero, Daphnée" userId="S::perd26@uqat.ca::87a6a207-663f-4bbb-bb4e-ba7f631a67de" providerId="AD" clId="Web-{D99590FE-9437-EBD2-2BDC-941B2D8E6D12}" dt="2024-02-23T18:27:01.968" v="13" actId="20577"/>
          <ac:spMkLst>
            <pc:docMk/>
            <pc:sldMk cId="0" sldId="286"/>
            <ac:spMk id="9" creationId="{00000000-0000-0000-0000-000000000000}"/>
          </ac:spMkLst>
        </pc:spChg>
      </pc:sldChg>
    </pc:docChg>
  </pc:docChgLst>
  <pc:docChgLst>
    <pc:chgData name="Paul, Véronique" userId="c060a4ad-ab4c-411a-890f-6642f89c69ae" providerId="ADAL" clId="{77FD8E5B-A7D8-415A-BC72-E0DD5F384854}"/>
    <pc:docChg chg="custSel modSld">
      <pc:chgData name="Paul, Véronique" userId="c060a4ad-ab4c-411a-890f-6642f89c69ae" providerId="ADAL" clId="{77FD8E5B-A7D8-415A-BC72-E0DD5F384854}" dt="2024-09-13T17:38:52.363" v="247" actId="207"/>
      <pc:docMkLst>
        <pc:docMk/>
      </pc:docMkLst>
      <pc:sldChg chg="modSp mod">
        <pc:chgData name="Paul, Véronique" userId="c060a4ad-ab4c-411a-890f-6642f89c69ae" providerId="ADAL" clId="{77FD8E5B-A7D8-415A-BC72-E0DD5F384854}" dt="2024-09-13T17:38:52.363" v="247" actId="207"/>
        <pc:sldMkLst>
          <pc:docMk/>
          <pc:sldMk cId="0" sldId="256"/>
        </pc:sldMkLst>
        <pc:spChg chg="mod">
          <ac:chgData name="Paul, Véronique" userId="c060a4ad-ab4c-411a-890f-6642f89c69ae" providerId="ADAL" clId="{77FD8E5B-A7D8-415A-BC72-E0DD5F384854}" dt="2024-09-13T17:38:52.363" v="247" actId="207"/>
          <ac:spMkLst>
            <pc:docMk/>
            <pc:sldMk cId="0" sldId="256"/>
            <ac:spMk id="4" creationId="{25CE52ED-2075-F5EB-60EC-065AB78B34A0}"/>
          </ac:spMkLst>
        </pc:spChg>
      </pc:sldChg>
      <pc:sldChg chg="modSp mod">
        <pc:chgData name="Paul, Véronique" userId="c060a4ad-ab4c-411a-890f-6642f89c69ae" providerId="ADAL" clId="{77FD8E5B-A7D8-415A-BC72-E0DD5F384854}" dt="2024-09-10T15:52:16.604" v="2" actId="20577"/>
        <pc:sldMkLst>
          <pc:docMk/>
          <pc:sldMk cId="0" sldId="276"/>
        </pc:sldMkLst>
        <pc:spChg chg="mod">
          <ac:chgData name="Paul, Véronique" userId="c060a4ad-ab4c-411a-890f-6642f89c69ae" providerId="ADAL" clId="{77FD8E5B-A7D8-415A-BC72-E0DD5F384854}" dt="2024-09-10T15:52:16.604" v="2" actId="20577"/>
          <ac:spMkLst>
            <pc:docMk/>
            <pc:sldMk cId="0" sldId="276"/>
            <ac:spMk id="13" creationId="{00000000-0000-0000-0000-000000000000}"/>
          </ac:spMkLst>
        </pc:spChg>
      </pc:sldChg>
      <pc:sldChg chg="modSp mod">
        <pc:chgData name="Paul, Véronique" userId="c060a4ad-ab4c-411a-890f-6642f89c69ae" providerId="ADAL" clId="{77FD8E5B-A7D8-415A-BC72-E0DD5F384854}" dt="2024-09-10T16:04:20.120" v="5" actId="20577"/>
        <pc:sldMkLst>
          <pc:docMk/>
          <pc:sldMk cId="0" sldId="284"/>
        </pc:sldMkLst>
        <pc:spChg chg="mod">
          <ac:chgData name="Paul, Véronique" userId="c060a4ad-ab4c-411a-890f-6642f89c69ae" providerId="ADAL" clId="{77FD8E5B-A7D8-415A-BC72-E0DD5F384854}" dt="2024-09-10T16:04:20.120" v="5" actId="20577"/>
          <ac:spMkLst>
            <pc:docMk/>
            <pc:sldMk cId="0" sldId="284"/>
            <ac:spMk id="5" creationId="{00000000-0000-0000-0000-000000000000}"/>
          </ac:spMkLst>
        </pc:spChg>
      </pc:sldChg>
      <pc:sldChg chg="modSp mod">
        <pc:chgData name="Paul, Véronique" userId="c060a4ad-ab4c-411a-890f-6642f89c69ae" providerId="ADAL" clId="{77FD8E5B-A7D8-415A-BC72-E0DD5F384854}" dt="2024-09-10T16:17:41.204" v="150" actId="20577"/>
        <pc:sldMkLst>
          <pc:docMk/>
          <pc:sldMk cId="0" sldId="291"/>
        </pc:sldMkLst>
        <pc:spChg chg="mod">
          <ac:chgData name="Paul, Véronique" userId="c060a4ad-ab4c-411a-890f-6642f89c69ae" providerId="ADAL" clId="{77FD8E5B-A7D8-415A-BC72-E0DD5F384854}" dt="2024-09-10T16:17:41.204" v="150" actId="20577"/>
          <ac:spMkLst>
            <pc:docMk/>
            <pc:sldMk cId="0" sldId="291"/>
            <ac:spMk id="6" creationId="{00000000-0000-0000-0000-000000000000}"/>
          </ac:spMkLst>
        </pc:spChg>
      </pc:sldChg>
      <pc:sldChg chg="modSp mod">
        <pc:chgData name="Paul, Véronique" userId="c060a4ad-ab4c-411a-890f-6642f89c69ae" providerId="ADAL" clId="{77FD8E5B-A7D8-415A-BC72-E0DD5F384854}" dt="2024-09-10T16:23:14.380" v="151" actId="33524"/>
        <pc:sldMkLst>
          <pc:docMk/>
          <pc:sldMk cId="0" sldId="299"/>
        </pc:sldMkLst>
        <pc:spChg chg="mod">
          <ac:chgData name="Paul, Véronique" userId="c060a4ad-ab4c-411a-890f-6642f89c69ae" providerId="ADAL" clId="{77FD8E5B-A7D8-415A-BC72-E0DD5F384854}" dt="2024-09-10T16:23:14.380" v="151" actId="33524"/>
          <ac:spMkLst>
            <pc:docMk/>
            <pc:sldMk cId="0" sldId="299"/>
            <ac:spMk id="5" creationId="{00000000-0000-0000-0000-000000000000}"/>
          </ac:spMkLst>
        </pc:spChg>
      </pc:sldChg>
      <pc:sldChg chg="addSp delSp modSp mod">
        <pc:chgData name="Paul, Véronique" userId="c060a4ad-ab4c-411a-890f-6642f89c69ae" providerId="ADAL" clId="{77FD8E5B-A7D8-415A-BC72-E0DD5F384854}" dt="2024-09-13T13:55:06.762" v="242" actId="167"/>
        <pc:sldMkLst>
          <pc:docMk/>
          <pc:sldMk cId="3594973272" sldId="303"/>
        </pc:sldMkLst>
        <pc:spChg chg="mod ord">
          <ac:chgData name="Paul, Véronique" userId="c060a4ad-ab4c-411a-890f-6642f89c69ae" providerId="ADAL" clId="{77FD8E5B-A7D8-415A-BC72-E0DD5F384854}" dt="2024-09-13T13:55:06.762" v="242" actId="167"/>
          <ac:spMkLst>
            <pc:docMk/>
            <pc:sldMk cId="3594973272" sldId="303"/>
            <ac:spMk id="2" creationId="{A7367752-6406-F75B-FC7C-E346413F85FE}"/>
          </ac:spMkLst>
        </pc:spChg>
        <pc:spChg chg="add mod">
          <ac:chgData name="Paul, Véronique" userId="c060a4ad-ab4c-411a-890f-6642f89c69ae" providerId="ADAL" clId="{77FD8E5B-A7D8-415A-BC72-E0DD5F384854}" dt="2024-09-12T18:20:05.945" v="168" actId="1076"/>
          <ac:spMkLst>
            <pc:docMk/>
            <pc:sldMk cId="3594973272" sldId="303"/>
            <ac:spMk id="6" creationId="{1825EF68-F83D-5652-A220-5EC4C66C2829}"/>
          </ac:spMkLst>
        </pc:spChg>
        <pc:spChg chg="mod">
          <ac:chgData name="Paul, Véronique" userId="c060a4ad-ab4c-411a-890f-6642f89c69ae" providerId="ADAL" clId="{77FD8E5B-A7D8-415A-BC72-E0DD5F384854}" dt="2024-09-12T18:20:43.896" v="172" actId="1076"/>
          <ac:spMkLst>
            <pc:docMk/>
            <pc:sldMk cId="3594973272" sldId="303"/>
            <ac:spMk id="20" creationId="{00000000-0000-0000-0000-000000000000}"/>
          </ac:spMkLst>
        </pc:spChg>
        <pc:spChg chg="mod">
          <ac:chgData name="Paul, Véronique" userId="c060a4ad-ab4c-411a-890f-6642f89c69ae" providerId="ADAL" clId="{77FD8E5B-A7D8-415A-BC72-E0DD5F384854}" dt="2024-09-12T18:20:39.817" v="171" actId="14100"/>
          <ac:spMkLst>
            <pc:docMk/>
            <pc:sldMk cId="3594973272" sldId="303"/>
            <ac:spMk id="25" creationId="{B14D4171-9A23-ACA7-9A44-B93530BCA283}"/>
          </ac:spMkLst>
        </pc:spChg>
        <pc:spChg chg="mod">
          <ac:chgData name="Paul, Véronique" userId="c060a4ad-ab4c-411a-890f-6642f89c69ae" providerId="ADAL" clId="{77FD8E5B-A7D8-415A-BC72-E0DD5F384854}" dt="2024-09-13T13:51:46.828" v="176" actId="20577"/>
          <ac:spMkLst>
            <pc:docMk/>
            <pc:sldMk cId="3594973272" sldId="303"/>
            <ac:spMk id="26" creationId="{C52C7D21-04BA-986F-877B-82851686164D}"/>
          </ac:spMkLst>
        </pc:spChg>
        <pc:grpChg chg="del">
          <ac:chgData name="Paul, Véronique" userId="c060a4ad-ab4c-411a-890f-6642f89c69ae" providerId="ADAL" clId="{77FD8E5B-A7D8-415A-BC72-E0DD5F384854}" dt="2024-09-12T18:19:29.017" v="163" actId="478"/>
          <ac:grpSpMkLst>
            <pc:docMk/>
            <pc:sldMk cId="3594973272" sldId="303"/>
            <ac:grpSpMk id="3" creationId="{00000000-0000-0000-0000-000000000000}"/>
          </ac:grpSpMkLst>
        </pc:grpChg>
      </pc:sldChg>
    </pc:docChg>
  </pc:docChgLst>
  <pc:docChgLst>
    <pc:chgData name="Perron-Cordero, Daphnée" userId="87a6a207-663f-4bbb-bb4e-ba7f631a67de" providerId="ADAL" clId="{E3679020-BB56-F14F-9F10-9B705F08FF4F}"/>
    <pc:docChg chg="modSld">
      <pc:chgData name="Perron-Cordero, Daphnée" userId="87a6a207-663f-4bbb-bb4e-ba7f631a67de" providerId="ADAL" clId="{E3679020-BB56-F14F-9F10-9B705F08FF4F}" dt="2023-05-25T18:51:34.709" v="610" actId="20577"/>
      <pc:docMkLst>
        <pc:docMk/>
      </pc:docMkLst>
      <pc:sldChg chg="modSp mod">
        <pc:chgData name="Perron-Cordero, Daphnée" userId="87a6a207-663f-4bbb-bb4e-ba7f631a67de" providerId="ADAL" clId="{E3679020-BB56-F14F-9F10-9B705F08FF4F}" dt="2023-05-24T18:46:14.677" v="59" actId="1076"/>
        <pc:sldMkLst>
          <pc:docMk/>
          <pc:sldMk cId="0" sldId="258"/>
        </pc:sldMkLst>
        <pc:spChg chg="mod">
          <ac:chgData name="Perron-Cordero, Daphnée" userId="87a6a207-663f-4bbb-bb4e-ba7f631a67de" providerId="ADAL" clId="{E3679020-BB56-F14F-9F10-9B705F08FF4F}" dt="2023-05-24T18:46:14.677" v="59" actId="1076"/>
          <ac:spMkLst>
            <pc:docMk/>
            <pc:sldMk cId="0" sldId="258"/>
            <ac:spMk id="2" creationId="{3F4F85A0-1441-E470-3951-7A17EE8EA72B}"/>
          </ac:spMkLst>
        </pc:spChg>
      </pc:sldChg>
      <pc:sldChg chg="modSp mod modNotesTx">
        <pc:chgData name="Perron-Cordero, Daphnée" userId="87a6a207-663f-4bbb-bb4e-ba7f631a67de" providerId="ADAL" clId="{E3679020-BB56-F14F-9F10-9B705F08FF4F}" dt="2023-05-25T17:50:19.640" v="234" actId="20577"/>
        <pc:sldMkLst>
          <pc:docMk/>
          <pc:sldMk cId="0" sldId="262"/>
        </pc:sldMkLst>
        <pc:spChg chg="mod">
          <ac:chgData name="Perron-Cordero, Daphnée" userId="87a6a207-663f-4bbb-bb4e-ba7f631a67de" providerId="ADAL" clId="{E3679020-BB56-F14F-9F10-9B705F08FF4F}" dt="2023-05-24T14:21:47.079" v="2" actId="13926"/>
          <ac:spMkLst>
            <pc:docMk/>
            <pc:sldMk cId="0" sldId="262"/>
            <ac:spMk id="7" creationId="{00000000-0000-0000-0000-000000000000}"/>
          </ac:spMkLst>
        </pc:spChg>
        <pc:picChg chg="mod">
          <ac:chgData name="Perron-Cordero, Daphnée" userId="87a6a207-663f-4bbb-bb4e-ba7f631a67de" providerId="ADAL" clId="{E3679020-BB56-F14F-9F10-9B705F08FF4F}" dt="2023-05-24T18:48:20.098" v="187" actId="688"/>
          <ac:picMkLst>
            <pc:docMk/>
            <pc:sldMk cId="0" sldId="262"/>
            <ac:picMk id="20" creationId="{944E4B7D-F7B9-A81E-3C45-7FF6E0BF1BEB}"/>
          </ac:picMkLst>
        </pc:picChg>
      </pc:sldChg>
      <pc:sldChg chg="modNotesTx">
        <pc:chgData name="Perron-Cordero, Daphnée" userId="87a6a207-663f-4bbb-bb4e-ba7f631a67de" providerId="ADAL" clId="{E3679020-BB56-F14F-9F10-9B705F08FF4F}" dt="2023-05-25T18:48:45.737" v="568" actId="20577"/>
        <pc:sldMkLst>
          <pc:docMk/>
          <pc:sldMk cId="0" sldId="264"/>
        </pc:sldMkLst>
      </pc:sldChg>
      <pc:sldChg chg="modNotesTx">
        <pc:chgData name="Perron-Cordero, Daphnée" userId="87a6a207-663f-4bbb-bb4e-ba7f631a67de" providerId="ADAL" clId="{E3679020-BB56-F14F-9F10-9B705F08FF4F}" dt="2023-05-25T18:29:28.515" v="247" actId="20577"/>
        <pc:sldMkLst>
          <pc:docMk/>
          <pc:sldMk cId="0" sldId="267"/>
        </pc:sldMkLst>
      </pc:sldChg>
      <pc:sldChg chg="modNotesTx">
        <pc:chgData name="Perron-Cordero, Daphnée" userId="87a6a207-663f-4bbb-bb4e-ba7f631a67de" providerId="ADAL" clId="{E3679020-BB56-F14F-9F10-9B705F08FF4F}" dt="2023-05-25T18:38:42.833" v="257" actId="20577"/>
        <pc:sldMkLst>
          <pc:docMk/>
          <pc:sldMk cId="0" sldId="270"/>
        </pc:sldMkLst>
      </pc:sldChg>
      <pc:sldChg chg="modNotesTx">
        <pc:chgData name="Perron-Cordero, Daphnée" userId="87a6a207-663f-4bbb-bb4e-ba7f631a67de" providerId="ADAL" clId="{E3679020-BB56-F14F-9F10-9B705F08FF4F}" dt="2023-05-25T18:40:04.379" v="269" actId="20577"/>
        <pc:sldMkLst>
          <pc:docMk/>
          <pc:sldMk cId="0" sldId="274"/>
        </pc:sldMkLst>
      </pc:sldChg>
      <pc:sldChg chg="modNotesTx">
        <pc:chgData name="Perron-Cordero, Daphnée" userId="87a6a207-663f-4bbb-bb4e-ba7f631a67de" providerId="ADAL" clId="{E3679020-BB56-F14F-9F10-9B705F08FF4F}" dt="2023-05-25T18:45:10.675" v="275" actId="20577"/>
        <pc:sldMkLst>
          <pc:docMk/>
          <pc:sldMk cId="0" sldId="277"/>
        </pc:sldMkLst>
      </pc:sldChg>
      <pc:sldChg chg="modSp mod addCm modCm">
        <pc:chgData name="Perron-Cordero, Daphnée" userId="87a6a207-663f-4bbb-bb4e-ba7f631a67de" providerId="ADAL" clId="{E3679020-BB56-F14F-9F10-9B705F08FF4F}" dt="2023-05-25T17:48:53.571" v="226"/>
        <pc:sldMkLst>
          <pc:docMk/>
          <pc:sldMk cId="0" sldId="279"/>
        </pc:sldMkLst>
        <pc:spChg chg="mod">
          <ac:chgData name="Perron-Cordero, Daphnée" userId="87a6a207-663f-4bbb-bb4e-ba7f631a67de" providerId="ADAL" clId="{E3679020-BB56-F14F-9F10-9B705F08FF4F}" dt="2023-05-25T17:48:48.674" v="225" actId="20577"/>
          <ac:spMkLst>
            <pc:docMk/>
            <pc:sldMk cId="0" sldId="279"/>
            <ac:spMk id="14" creationId="{00000000-0000-0000-0000-000000000000}"/>
          </ac:spMkLst>
        </pc:spChg>
        <pc:extLst>
          <p:ext xmlns:p="http://schemas.openxmlformats.org/presentationml/2006/main" uri="{D6D511B9-2390-475A-947B-AFAB55BFBCF1}">
            <pc226:cmChg xmlns:pc226="http://schemas.microsoft.com/office/powerpoint/2022/06/main/command" chg="add mod">
              <pc226:chgData name="Perron-Cordero, Daphnée" userId="87a6a207-663f-4bbb-bb4e-ba7f631a67de" providerId="ADAL" clId="{E3679020-BB56-F14F-9F10-9B705F08FF4F}" dt="2023-05-25T17:48:53.571" v="226"/>
              <pc2:cmMkLst xmlns:pc2="http://schemas.microsoft.com/office/powerpoint/2019/9/main/command">
                <pc:docMk/>
                <pc:sldMk cId="0" sldId="279"/>
                <pc2:cmMk id="{23E853EE-4CEB-7B41-B01D-45402204D637}"/>
              </pc2:cmMkLst>
            </pc226:cmChg>
          </p:ext>
        </pc:extLst>
      </pc:sldChg>
      <pc:sldChg chg="modSp mod">
        <pc:chgData name="Perron-Cordero, Daphnée" userId="87a6a207-663f-4bbb-bb4e-ba7f631a67de" providerId="ADAL" clId="{E3679020-BB56-F14F-9F10-9B705F08FF4F}" dt="2023-05-25T17:49:20.787" v="232" actId="1076"/>
        <pc:sldMkLst>
          <pc:docMk/>
          <pc:sldMk cId="0" sldId="280"/>
        </pc:sldMkLst>
        <pc:spChg chg="mod">
          <ac:chgData name="Perron-Cordero, Daphnée" userId="87a6a207-663f-4bbb-bb4e-ba7f631a67de" providerId="ADAL" clId="{E3679020-BB56-F14F-9F10-9B705F08FF4F}" dt="2023-05-25T17:49:16.348" v="231" actId="14100"/>
          <ac:spMkLst>
            <pc:docMk/>
            <pc:sldMk cId="0" sldId="280"/>
            <ac:spMk id="24" creationId="{00000000-0000-0000-0000-000000000000}"/>
          </ac:spMkLst>
        </pc:spChg>
        <pc:spChg chg="mod">
          <ac:chgData name="Perron-Cordero, Daphnée" userId="87a6a207-663f-4bbb-bb4e-ba7f631a67de" providerId="ADAL" clId="{E3679020-BB56-F14F-9F10-9B705F08FF4F}" dt="2023-05-25T17:49:20.787" v="232" actId="1076"/>
          <ac:spMkLst>
            <pc:docMk/>
            <pc:sldMk cId="0" sldId="280"/>
            <ac:spMk id="40" creationId="{4CE336D9-8218-484B-D098-011DB2D3C6E4}"/>
          </ac:spMkLst>
        </pc:spChg>
        <pc:spChg chg="mod">
          <ac:chgData name="Perron-Cordero, Daphnée" userId="87a6a207-663f-4bbb-bb4e-ba7f631a67de" providerId="ADAL" clId="{E3679020-BB56-F14F-9F10-9B705F08FF4F}" dt="2023-05-25T17:49:20.787" v="232" actId="1076"/>
          <ac:spMkLst>
            <pc:docMk/>
            <pc:sldMk cId="0" sldId="280"/>
            <ac:spMk id="44" creationId="{7E6B01CB-192F-F4D2-7158-336469B45B0C}"/>
          </ac:spMkLst>
        </pc:spChg>
        <pc:spChg chg="mod">
          <ac:chgData name="Perron-Cordero, Daphnée" userId="87a6a207-663f-4bbb-bb4e-ba7f631a67de" providerId="ADAL" clId="{E3679020-BB56-F14F-9F10-9B705F08FF4F}" dt="2023-05-25T17:49:20.787" v="232" actId="1076"/>
          <ac:spMkLst>
            <pc:docMk/>
            <pc:sldMk cId="0" sldId="280"/>
            <ac:spMk id="51" creationId="{CFA40CDA-D3E1-B621-9C37-134CF96BB80E}"/>
          </ac:spMkLst>
        </pc:spChg>
        <pc:picChg chg="mod">
          <ac:chgData name="Perron-Cordero, Daphnée" userId="87a6a207-663f-4bbb-bb4e-ba7f631a67de" providerId="ADAL" clId="{E3679020-BB56-F14F-9F10-9B705F08FF4F}" dt="2023-05-25T17:49:20.787" v="232" actId="1076"/>
          <ac:picMkLst>
            <pc:docMk/>
            <pc:sldMk cId="0" sldId="280"/>
            <ac:picMk id="50" creationId="{42FAB5AE-DA03-E8A3-FABA-1F6C41846F94}"/>
          </ac:picMkLst>
        </pc:picChg>
      </pc:sldChg>
      <pc:sldChg chg="modNotesTx">
        <pc:chgData name="Perron-Cordero, Daphnée" userId="87a6a207-663f-4bbb-bb4e-ba7f631a67de" providerId="ADAL" clId="{E3679020-BB56-F14F-9F10-9B705F08FF4F}" dt="2023-05-25T18:48:57.818" v="587" actId="20577"/>
        <pc:sldMkLst>
          <pc:docMk/>
          <pc:sldMk cId="0" sldId="282"/>
        </pc:sldMkLst>
      </pc:sldChg>
      <pc:sldChg chg="modNotesTx">
        <pc:chgData name="Perron-Cordero, Daphnée" userId="87a6a207-663f-4bbb-bb4e-ba7f631a67de" providerId="ADAL" clId="{E3679020-BB56-F14F-9F10-9B705F08FF4F}" dt="2023-05-25T18:47:08.948" v="413" actId="20577"/>
        <pc:sldMkLst>
          <pc:docMk/>
          <pc:sldMk cId="0" sldId="286"/>
        </pc:sldMkLst>
      </pc:sldChg>
      <pc:sldChg chg="modSp mod">
        <pc:chgData name="Perron-Cordero, Daphnée" userId="87a6a207-663f-4bbb-bb4e-ba7f631a67de" providerId="ADAL" clId="{E3679020-BB56-F14F-9F10-9B705F08FF4F}" dt="2023-05-25T18:50:03.632" v="589" actId="20577"/>
        <pc:sldMkLst>
          <pc:docMk/>
          <pc:sldMk cId="0" sldId="287"/>
        </pc:sldMkLst>
        <pc:spChg chg="mod">
          <ac:chgData name="Perron-Cordero, Daphnée" userId="87a6a207-663f-4bbb-bb4e-ba7f631a67de" providerId="ADAL" clId="{E3679020-BB56-F14F-9F10-9B705F08FF4F}" dt="2023-05-25T18:50:03.632" v="589" actId="20577"/>
          <ac:spMkLst>
            <pc:docMk/>
            <pc:sldMk cId="0" sldId="287"/>
            <ac:spMk id="7" creationId="{00000000-0000-0000-0000-000000000000}"/>
          </ac:spMkLst>
        </pc:spChg>
      </pc:sldChg>
      <pc:sldChg chg="modNotesTx">
        <pc:chgData name="Perron-Cordero, Daphnée" userId="87a6a207-663f-4bbb-bb4e-ba7f631a67de" providerId="ADAL" clId="{E3679020-BB56-F14F-9F10-9B705F08FF4F}" dt="2023-05-25T18:47:36.811" v="452" actId="20577"/>
        <pc:sldMkLst>
          <pc:docMk/>
          <pc:sldMk cId="0" sldId="290"/>
        </pc:sldMkLst>
      </pc:sldChg>
      <pc:sldChg chg="modSp mod">
        <pc:chgData name="Perron-Cordero, Daphnée" userId="87a6a207-663f-4bbb-bb4e-ba7f631a67de" providerId="ADAL" clId="{E3679020-BB56-F14F-9F10-9B705F08FF4F}" dt="2023-05-25T18:51:34.709" v="610" actId="20577"/>
        <pc:sldMkLst>
          <pc:docMk/>
          <pc:sldMk cId="0" sldId="291"/>
        </pc:sldMkLst>
        <pc:spChg chg="mod">
          <ac:chgData name="Perron-Cordero, Daphnée" userId="87a6a207-663f-4bbb-bb4e-ba7f631a67de" providerId="ADAL" clId="{E3679020-BB56-F14F-9F10-9B705F08FF4F}" dt="2023-05-25T18:51:34.709" v="610" actId="20577"/>
          <ac:spMkLst>
            <pc:docMk/>
            <pc:sldMk cId="0" sldId="291"/>
            <ac:spMk id="5" creationId="{00000000-0000-0000-0000-000000000000}"/>
          </ac:spMkLst>
        </pc:spChg>
        <pc:grpChg chg="mod">
          <ac:chgData name="Perron-Cordero, Daphnée" userId="87a6a207-663f-4bbb-bb4e-ba7f631a67de" providerId="ADAL" clId="{E3679020-BB56-F14F-9F10-9B705F08FF4F}" dt="2023-05-25T18:51:23.160" v="607" actId="14100"/>
          <ac:grpSpMkLst>
            <pc:docMk/>
            <pc:sldMk cId="0" sldId="291"/>
            <ac:grpSpMk id="3" creationId="{00000000-0000-0000-0000-000000000000}"/>
          </ac:grpSpMkLst>
        </pc:grpChg>
      </pc:sldChg>
      <pc:sldChg chg="modNotesTx">
        <pc:chgData name="Perron-Cordero, Daphnée" userId="87a6a207-663f-4bbb-bb4e-ba7f631a67de" providerId="ADAL" clId="{E3679020-BB56-F14F-9F10-9B705F08FF4F}" dt="2023-05-25T18:48:02.091" v="508" actId="20577"/>
        <pc:sldMkLst>
          <pc:docMk/>
          <pc:sldMk cId="0" sldId="292"/>
        </pc:sldMkLst>
      </pc:sldChg>
      <pc:sldChg chg="modNotesTx">
        <pc:chgData name="Perron-Cordero, Daphnée" userId="87a6a207-663f-4bbb-bb4e-ba7f631a67de" providerId="ADAL" clId="{E3679020-BB56-F14F-9F10-9B705F08FF4F}" dt="2023-05-25T18:48:26.771" v="562" actId="20577"/>
        <pc:sldMkLst>
          <pc:docMk/>
          <pc:sldMk cId="0" sldId="295"/>
        </pc:sldMkLst>
      </pc:sldChg>
      <pc:sldChg chg="modSp mod">
        <pc:chgData name="Perron-Cordero, Daphnée" userId="87a6a207-663f-4bbb-bb4e-ba7f631a67de" providerId="ADAL" clId="{E3679020-BB56-F14F-9F10-9B705F08FF4F}" dt="2023-05-25T13:22:01.535" v="191" actId="14100"/>
        <pc:sldMkLst>
          <pc:docMk/>
          <pc:sldMk cId="0" sldId="299"/>
        </pc:sldMkLst>
        <pc:picChg chg="mod">
          <ac:chgData name="Perron-Cordero, Daphnée" userId="87a6a207-663f-4bbb-bb4e-ba7f631a67de" providerId="ADAL" clId="{E3679020-BB56-F14F-9F10-9B705F08FF4F}" dt="2023-05-25T13:22:01.535" v="191" actId="14100"/>
          <ac:picMkLst>
            <pc:docMk/>
            <pc:sldMk cId="0" sldId="299"/>
            <ac:picMk id="18" creationId="{58F0533E-D893-E258-B399-157560437EC6}"/>
          </ac:picMkLst>
        </pc:picChg>
      </pc:sldChg>
      <pc:sldChg chg="modSp mod">
        <pc:chgData name="Perron-Cordero, Daphnée" userId="87a6a207-663f-4bbb-bb4e-ba7f631a67de" providerId="ADAL" clId="{E3679020-BB56-F14F-9F10-9B705F08FF4F}" dt="2023-05-25T13:21:43.429" v="189" actId="1440"/>
        <pc:sldMkLst>
          <pc:docMk/>
          <pc:sldMk cId="0" sldId="300"/>
        </pc:sldMkLst>
        <pc:picChg chg="mod">
          <ac:chgData name="Perron-Cordero, Daphnée" userId="87a6a207-663f-4bbb-bb4e-ba7f631a67de" providerId="ADAL" clId="{E3679020-BB56-F14F-9F10-9B705F08FF4F}" dt="2023-05-25T13:21:43.429" v="189" actId="1440"/>
          <ac:picMkLst>
            <pc:docMk/>
            <pc:sldMk cId="0" sldId="300"/>
            <ac:picMk id="25" creationId="{085F4680-F8CD-92D0-3317-03C525C4BE2B}"/>
          </ac:picMkLst>
        </pc:picChg>
        <pc:picChg chg="mod">
          <ac:chgData name="Perron-Cordero, Daphnée" userId="87a6a207-663f-4bbb-bb4e-ba7f631a67de" providerId="ADAL" clId="{E3679020-BB56-F14F-9F10-9B705F08FF4F}" dt="2023-05-25T13:21:43.429" v="189" actId="1440"/>
          <ac:picMkLst>
            <pc:docMk/>
            <pc:sldMk cId="0" sldId="300"/>
            <ac:picMk id="27" creationId="{6B15CCBF-8865-DD31-4395-02B610C6AAA0}"/>
          </ac:picMkLst>
        </pc:picChg>
      </pc:sldChg>
      <pc:sldChg chg="modNotesTx">
        <pc:chgData name="Perron-Cordero, Daphnée" userId="87a6a207-663f-4bbb-bb4e-ba7f631a67de" providerId="ADAL" clId="{E3679020-BB56-F14F-9F10-9B705F08FF4F}" dt="2023-05-25T17:50:55.827" v="237" actId="20577"/>
        <pc:sldMkLst>
          <pc:docMk/>
          <pc:sldMk cId="2073698162" sldId="301"/>
        </pc:sldMkLst>
      </pc:sldChg>
      <pc:sldChg chg="modNotesTx">
        <pc:chgData name="Perron-Cordero, Daphnée" userId="87a6a207-663f-4bbb-bb4e-ba7f631a67de" providerId="ADAL" clId="{E3679020-BB56-F14F-9F10-9B705F08FF4F}" dt="2023-05-25T18:46:11.955" v="297" actId="20577"/>
        <pc:sldMkLst>
          <pc:docMk/>
          <pc:sldMk cId="935247487" sldId="302"/>
        </pc:sldMkLst>
      </pc:sldChg>
      <pc:sldChg chg="modNotesTx">
        <pc:chgData name="Perron-Cordero, Daphnée" userId="87a6a207-663f-4bbb-bb4e-ba7f631a67de" providerId="ADAL" clId="{E3679020-BB56-F14F-9F10-9B705F08FF4F}" dt="2023-05-25T18:46:46.869" v="377" actId="20577"/>
        <pc:sldMkLst>
          <pc:docMk/>
          <pc:sldMk cId="3594973272" sldId="303"/>
        </pc:sldMkLst>
      </pc:sldChg>
      <pc:sldChg chg="modSp mod">
        <pc:chgData name="Perron-Cordero, Daphnée" userId="87a6a207-663f-4bbb-bb4e-ba7f631a67de" providerId="ADAL" clId="{E3679020-BB56-F14F-9F10-9B705F08FF4F}" dt="2023-05-25T18:31:23.843" v="250" actId="114"/>
        <pc:sldMkLst>
          <pc:docMk/>
          <pc:sldMk cId="1597707757" sldId="308"/>
        </pc:sldMkLst>
        <pc:graphicFrameChg chg="modGraphic">
          <ac:chgData name="Perron-Cordero, Daphnée" userId="87a6a207-663f-4bbb-bb4e-ba7f631a67de" providerId="ADAL" clId="{E3679020-BB56-F14F-9F10-9B705F08FF4F}" dt="2023-05-25T18:31:23.843" v="250" actId="114"/>
          <ac:graphicFrameMkLst>
            <pc:docMk/>
            <pc:sldMk cId="1597707757" sldId="308"/>
            <ac:graphicFrameMk id="4" creationId="{45811AF8-84FE-D6C6-CE3E-B422EFA67A1C}"/>
          </ac:graphicFrameMkLst>
        </pc:graphicFrameChg>
      </pc:sldChg>
    </pc:docChg>
  </pc:docChgLst>
  <pc:docChgLst>
    <pc:chgData name="Paul, Véronique" userId="c060a4ad-ab4c-411a-890f-6642f89c69ae" providerId="ADAL" clId="{39371706-F07F-4054-8B71-D7D527BE6707}"/>
    <pc:docChg chg="custSel modSld">
      <pc:chgData name="Paul, Véronique" userId="c060a4ad-ab4c-411a-890f-6642f89c69ae" providerId="ADAL" clId="{39371706-F07F-4054-8B71-D7D527BE6707}" dt="2023-06-08T17:51:52.991" v="305" actId="1076"/>
      <pc:docMkLst>
        <pc:docMk/>
      </pc:docMkLst>
      <pc:sldChg chg="modSp mod">
        <pc:chgData name="Paul, Véronique" userId="c060a4ad-ab4c-411a-890f-6642f89c69ae" providerId="ADAL" clId="{39371706-F07F-4054-8B71-D7D527BE6707}" dt="2023-06-08T17:15:15.717" v="117" actId="20577"/>
        <pc:sldMkLst>
          <pc:docMk/>
          <pc:sldMk cId="0" sldId="262"/>
        </pc:sldMkLst>
        <pc:spChg chg="mod">
          <ac:chgData name="Paul, Véronique" userId="c060a4ad-ab4c-411a-890f-6642f89c69ae" providerId="ADAL" clId="{39371706-F07F-4054-8B71-D7D527BE6707}" dt="2023-06-08T17:15:15.717" v="117" actId="20577"/>
          <ac:spMkLst>
            <pc:docMk/>
            <pc:sldMk cId="0" sldId="262"/>
            <ac:spMk id="7" creationId="{00000000-0000-0000-0000-000000000000}"/>
          </ac:spMkLst>
        </pc:spChg>
      </pc:sldChg>
      <pc:sldChg chg="modSp mod">
        <pc:chgData name="Paul, Véronique" userId="c060a4ad-ab4c-411a-890f-6642f89c69ae" providerId="ADAL" clId="{39371706-F07F-4054-8B71-D7D527BE6707}" dt="2023-06-08T17:22:43.993" v="152" actId="14100"/>
        <pc:sldMkLst>
          <pc:docMk/>
          <pc:sldMk cId="0" sldId="263"/>
        </pc:sldMkLst>
        <pc:spChg chg="mod">
          <ac:chgData name="Paul, Véronique" userId="c060a4ad-ab4c-411a-890f-6642f89c69ae" providerId="ADAL" clId="{39371706-F07F-4054-8B71-D7D527BE6707}" dt="2023-06-08T17:22:19.647" v="148" actId="14100"/>
          <ac:spMkLst>
            <pc:docMk/>
            <pc:sldMk cId="0" sldId="263"/>
            <ac:spMk id="85" creationId="{02EDAC17-1DB9-8CED-8CA3-313214D5FD72}"/>
          </ac:spMkLst>
        </pc:spChg>
        <pc:spChg chg="mod">
          <ac:chgData name="Paul, Véronique" userId="c060a4ad-ab4c-411a-890f-6642f89c69ae" providerId="ADAL" clId="{39371706-F07F-4054-8B71-D7D527BE6707}" dt="2023-06-08T17:22:43.993" v="152" actId="14100"/>
          <ac:spMkLst>
            <pc:docMk/>
            <pc:sldMk cId="0" sldId="263"/>
            <ac:spMk id="89" creationId="{73D4E880-1B39-621F-D4E3-15A611AE75E3}"/>
          </ac:spMkLst>
        </pc:spChg>
      </pc:sldChg>
      <pc:sldChg chg="modSp mod">
        <pc:chgData name="Paul, Véronique" userId="c060a4ad-ab4c-411a-890f-6642f89c69ae" providerId="ADAL" clId="{39371706-F07F-4054-8B71-D7D527BE6707}" dt="2023-06-08T17:23:42.330" v="153" actId="1076"/>
        <pc:sldMkLst>
          <pc:docMk/>
          <pc:sldMk cId="0" sldId="264"/>
        </pc:sldMkLst>
        <pc:spChg chg="mod">
          <ac:chgData name="Paul, Véronique" userId="c060a4ad-ab4c-411a-890f-6642f89c69ae" providerId="ADAL" clId="{39371706-F07F-4054-8B71-D7D527BE6707}" dt="2023-06-08T17:23:42.330" v="153" actId="1076"/>
          <ac:spMkLst>
            <pc:docMk/>
            <pc:sldMk cId="0" sldId="264"/>
            <ac:spMk id="28" creationId="{00000000-0000-0000-0000-000000000000}"/>
          </ac:spMkLst>
        </pc:spChg>
      </pc:sldChg>
      <pc:sldChg chg="modSp mod">
        <pc:chgData name="Paul, Véronique" userId="c060a4ad-ab4c-411a-890f-6642f89c69ae" providerId="ADAL" clId="{39371706-F07F-4054-8B71-D7D527BE6707}" dt="2023-06-08T17:30:36.126" v="194" actId="1076"/>
        <pc:sldMkLst>
          <pc:docMk/>
          <pc:sldMk cId="0" sldId="270"/>
        </pc:sldMkLst>
        <pc:spChg chg="mod">
          <ac:chgData name="Paul, Véronique" userId="c060a4ad-ab4c-411a-890f-6642f89c69ae" providerId="ADAL" clId="{39371706-F07F-4054-8B71-D7D527BE6707}" dt="2023-06-08T17:30:36.126" v="194" actId="1076"/>
          <ac:spMkLst>
            <pc:docMk/>
            <pc:sldMk cId="0" sldId="270"/>
            <ac:spMk id="39" creationId="{00000000-0000-0000-0000-000000000000}"/>
          </ac:spMkLst>
        </pc:spChg>
      </pc:sldChg>
      <pc:sldChg chg="modSp mod">
        <pc:chgData name="Paul, Véronique" userId="c060a4ad-ab4c-411a-890f-6642f89c69ae" providerId="ADAL" clId="{39371706-F07F-4054-8B71-D7D527BE6707}" dt="2023-06-08T17:38:36.300" v="198" actId="20577"/>
        <pc:sldMkLst>
          <pc:docMk/>
          <pc:sldMk cId="0" sldId="271"/>
        </pc:sldMkLst>
        <pc:spChg chg="mod">
          <ac:chgData name="Paul, Véronique" userId="c060a4ad-ab4c-411a-890f-6642f89c69ae" providerId="ADAL" clId="{39371706-F07F-4054-8B71-D7D527BE6707}" dt="2023-06-08T17:31:21.165" v="195" actId="20577"/>
          <ac:spMkLst>
            <pc:docMk/>
            <pc:sldMk cId="0" sldId="271"/>
            <ac:spMk id="16" creationId="{00000000-0000-0000-0000-000000000000}"/>
          </ac:spMkLst>
        </pc:spChg>
        <pc:spChg chg="mod">
          <ac:chgData name="Paul, Véronique" userId="c060a4ad-ab4c-411a-890f-6642f89c69ae" providerId="ADAL" clId="{39371706-F07F-4054-8B71-D7D527BE6707}" dt="2023-06-08T17:38:36.300" v="198" actId="20577"/>
          <ac:spMkLst>
            <pc:docMk/>
            <pc:sldMk cId="0" sldId="271"/>
            <ac:spMk id="17" creationId="{00000000-0000-0000-0000-000000000000}"/>
          </ac:spMkLst>
        </pc:spChg>
      </pc:sldChg>
      <pc:sldChg chg="modSp mod">
        <pc:chgData name="Paul, Véronique" userId="c060a4ad-ab4c-411a-890f-6642f89c69ae" providerId="ADAL" clId="{39371706-F07F-4054-8B71-D7D527BE6707}" dt="2023-06-08T17:46:53.466" v="241" actId="20577"/>
        <pc:sldMkLst>
          <pc:docMk/>
          <pc:sldMk cId="0" sldId="273"/>
        </pc:sldMkLst>
        <pc:spChg chg="mod">
          <ac:chgData name="Paul, Véronique" userId="c060a4ad-ab4c-411a-890f-6642f89c69ae" providerId="ADAL" clId="{39371706-F07F-4054-8B71-D7D527BE6707}" dt="2023-06-08T17:46:53.466" v="241" actId="20577"/>
          <ac:spMkLst>
            <pc:docMk/>
            <pc:sldMk cId="0" sldId="273"/>
            <ac:spMk id="17" creationId="{00000000-0000-0000-0000-000000000000}"/>
          </ac:spMkLst>
        </pc:spChg>
      </pc:sldChg>
      <pc:sldChg chg="modSp mod">
        <pc:chgData name="Paul, Véronique" userId="c060a4ad-ab4c-411a-890f-6642f89c69ae" providerId="ADAL" clId="{39371706-F07F-4054-8B71-D7D527BE6707}" dt="2023-06-08T17:51:52.991" v="305" actId="1076"/>
        <pc:sldMkLst>
          <pc:docMk/>
          <pc:sldMk cId="0" sldId="274"/>
        </pc:sldMkLst>
        <pc:spChg chg="mod">
          <ac:chgData name="Paul, Véronique" userId="c060a4ad-ab4c-411a-890f-6642f89c69ae" providerId="ADAL" clId="{39371706-F07F-4054-8B71-D7D527BE6707}" dt="2023-06-08T17:51:52.991" v="305" actId="1076"/>
          <ac:spMkLst>
            <pc:docMk/>
            <pc:sldMk cId="0" sldId="274"/>
            <ac:spMk id="5" creationId="{00000000-0000-0000-0000-000000000000}"/>
          </ac:spMkLst>
        </pc:spChg>
      </pc:sldChg>
      <pc:sldChg chg="modSp mod">
        <pc:chgData name="Paul, Véronique" userId="c060a4ad-ab4c-411a-890f-6642f89c69ae" providerId="ADAL" clId="{39371706-F07F-4054-8B71-D7D527BE6707}" dt="2023-06-08T17:21:57.438" v="143" actId="20577"/>
        <pc:sldMkLst>
          <pc:docMk/>
          <pc:sldMk cId="2073698162" sldId="301"/>
        </pc:sldMkLst>
        <pc:spChg chg="mod">
          <ac:chgData name="Paul, Véronique" userId="c060a4ad-ab4c-411a-890f-6642f89c69ae" providerId="ADAL" clId="{39371706-F07F-4054-8B71-D7D527BE6707}" dt="2023-06-08T17:21:57.438" v="143" actId="20577"/>
          <ac:spMkLst>
            <pc:docMk/>
            <pc:sldMk cId="2073698162" sldId="301"/>
            <ac:spMk id="34" creationId="{00000000-0000-0000-0000-000000000000}"/>
          </ac:spMkLst>
        </pc:spChg>
      </pc:sldChg>
    </pc:docChg>
  </pc:docChgLst>
  <pc:docChgLst>
    <pc:chgData name="Perron-Cordero, Daphnée" userId="87a6a207-663f-4bbb-bb4e-ba7f631a67de" providerId="ADAL" clId="{CF9BA5CA-C74D-9946-AA5C-EBB0DD05E6CE}"/>
    <pc:docChg chg="undo custSel modSld">
      <pc:chgData name="Perron-Cordero, Daphnée" userId="87a6a207-663f-4bbb-bb4e-ba7f631a67de" providerId="ADAL" clId="{CF9BA5CA-C74D-9946-AA5C-EBB0DD05E6CE}" dt="2023-06-23T15:39:28.924" v="8" actId="115"/>
      <pc:docMkLst>
        <pc:docMk/>
      </pc:docMkLst>
      <pc:sldChg chg="modSp mod">
        <pc:chgData name="Perron-Cordero, Daphnée" userId="87a6a207-663f-4bbb-bb4e-ba7f631a67de" providerId="ADAL" clId="{CF9BA5CA-C74D-9946-AA5C-EBB0DD05E6CE}" dt="2023-06-23T15:38:08.049" v="2" actId="1076"/>
        <pc:sldMkLst>
          <pc:docMk/>
          <pc:sldMk cId="0" sldId="284"/>
        </pc:sldMkLst>
        <pc:grpChg chg="mod">
          <ac:chgData name="Perron-Cordero, Daphnée" userId="87a6a207-663f-4bbb-bb4e-ba7f631a67de" providerId="ADAL" clId="{CF9BA5CA-C74D-9946-AA5C-EBB0DD05E6CE}" dt="2023-06-23T15:38:08.049" v="2" actId="1076"/>
          <ac:grpSpMkLst>
            <pc:docMk/>
            <pc:sldMk cId="0" sldId="284"/>
            <ac:grpSpMk id="6" creationId="{00000000-0000-0000-0000-000000000000}"/>
          </ac:grpSpMkLst>
        </pc:grpChg>
      </pc:sldChg>
      <pc:sldChg chg="modSp mod">
        <pc:chgData name="Perron-Cordero, Daphnée" userId="87a6a207-663f-4bbb-bb4e-ba7f631a67de" providerId="ADAL" clId="{CF9BA5CA-C74D-9946-AA5C-EBB0DD05E6CE}" dt="2023-06-23T15:39:28.924" v="8" actId="115"/>
        <pc:sldMkLst>
          <pc:docMk/>
          <pc:sldMk cId="0" sldId="285"/>
        </pc:sldMkLst>
        <pc:spChg chg="mod">
          <ac:chgData name="Perron-Cordero, Daphnée" userId="87a6a207-663f-4bbb-bb4e-ba7f631a67de" providerId="ADAL" clId="{CF9BA5CA-C74D-9946-AA5C-EBB0DD05E6CE}" dt="2023-06-23T15:39:28.924" v="8" actId="115"/>
          <ac:spMkLst>
            <pc:docMk/>
            <pc:sldMk cId="0" sldId="285"/>
            <ac:spMk id="10" creationId="{00000000-0000-0000-0000-000000000000}"/>
          </ac:spMkLst>
        </pc:spChg>
      </pc:sldChg>
      <pc:sldChg chg="delSp modSp mod">
        <pc:chgData name="Perron-Cordero, Daphnée" userId="87a6a207-663f-4bbb-bb4e-ba7f631a67de" providerId="ADAL" clId="{CF9BA5CA-C74D-9946-AA5C-EBB0DD05E6CE}" dt="2023-06-23T15:38:36.046" v="7"/>
        <pc:sldMkLst>
          <pc:docMk/>
          <pc:sldMk cId="3594973272" sldId="303"/>
        </pc:sldMkLst>
        <pc:spChg chg="del mod">
          <ac:chgData name="Perron-Cordero, Daphnée" userId="87a6a207-663f-4bbb-bb4e-ba7f631a67de" providerId="ADAL" clId="{CF9BA5CA-C74D-9946-AA5C-EBB0DD05E6CE}" dt="2023-06-23T15:38:36.046" v="7"/>
          <ac:spMkLst>
            <pc:docMk/>
            <pc:sldMk cId="3594973272" sldId="303"/>
            <ac:spMk id="19" creationId="{00000000-0000-0000-0000-000000000000}"/>
          </ac:spMkLst>
        </pc:spChg>
        <pc:spChg chg="del">
          <ac:chgData name="Perron-Cordero, Daphnée" userId="87a6a207-663f-4bbb-bb4e-ba7f631a67de" providerId="ADAL" clId="{CF9BA5CA-C74D-9946-AA5C-EBB0DD05E6CE}" dt="2023-06-23T15:38:33.574" v="5" actId="478"/>
          <ac:spMkLst>
            <pc:docMk/>
            <pc:sldMk cId="3594973272" sldId="303"/>
            <ac:spMk id="22" creationId="{E0814BB1-916E-C350-59C1-971615BE8F5A}"/>
          </ac:spMkLst>
        </pc:spChg>
      </pc:sldChg>
      <pc:sldChg chg="modSp mod">
        <pc:chgData name="Perron-Cordero, Daphnée" userId="87a6a207-663f-4bbb-bb4e-ba7f631a67de" providerId="ADAL" clId="{CF9BA5CA-C74D-9946-AA5C-EBB0DD05E6CE}" dt="2023-06-23T15:23:57.787" v="1" actId="14734"/>
        <pc:sldMkLst>
          <pc:docMk/>
          <pc:sldMk cId="2775709975" sldId="304"/>
        </pc:sldMkLst>
        <pc:graphicFrameChg chg="modGraphic">
          <ac:chgData name="Perron-Cordero, Daphnée" userId="87a6a207-663f-4bbb-bb4e-ba7f631a67de" providerId="ADAL" clId="{CF9BA5CA-C74D-9946-AA5C-EBB0DD05E6CE}" dt="2023-06-23T15:23:57.787" v="1" actId="14734"/>
          <ac:graphicFrameMkLst>
            <pc:docMk/>
            <pc:sldMk cId="2775709975" sldId="304"/>
            <ac:graphicFrameMk id="6" creationId="{70B32AAB-8084-23C2-47A1-28AA5B559C1E}"/>
          </ac:graphicFrameMkLst>
        </pc:graphicFrameChg>
      </pc:sldChg>
    </pc:docChg>
  </pc:docChgLst>
  <pc:docChgLst>
    <pc:chgData name="Paul, Véronique" userId="S::paulv@uqat.ca::c060a4ad-ab4c-411a-890f-6642f89c69ae" providerId="AD" clId="Web-{DA7E51C2-EB44-48FF-BBB5-56820694DE8C}"/>
    <pc:docChg chg="modSld">
      <pc:chgData name="Paul, Véronique" userId="S::paulv@uqat.ca::c060a4ad-ab4c-411a-890f-6642f89c69ae" providerId="AD" clId="Web-{DA7E51C2-EB44-48FF-BBB5-56820694DE8C}" dt="2023-05-24T13:31:42.222" v="3" actId="20577"/>
      <pc:docMkLst>
        <pc:docMk/>
      </pc:docMkLst>
      <pc:sldChg chg="modSp">
        <pc:chgData name="Paul, Véronique" userId="S::paulv@uqat.ca::c060a4ad-ab4c-411a-890f-6642f89c69ae" providerId="AD" clId="Web-{DA7E51C2-EB44-48FF-BBB5-56820694DE8C}" dt="2023-05-24T13:31:42.222" v="3" actId="20577"/>
        <pc:sldMkLst>
          <pc:docMk/>
          <pc:sldMk cId="3005774294" sldId="305"/>
        </pc:sldMkLst>
        <pc:spChg chg="mod">
          <ac:chgData name="Paul, Véronique" userId="S::paulv@uqat.ca::c060a4ad-ab4c-411a-890f-6642f89c69ae" providerId="AD" clId="Web-{DA7E51C2-EB44-48FF-BBB5-56820694DE8C}" dt="2023-05-24T13:31:42.222" v="3" actId="20577"/>
          <ac:spMkLst>
            <pc:docMk/>
            <pc:sldMk cId="3005774294" sldId="305"/>
            <ac:spMk id="2" creationId="{83C8B91C-E808-EB8D-7012-6F38C7E85E4D}"/>
          </ac:spMkLst>
        </pc:spChg>
      </pc:sldChg>
    </pc:docChg>
  </pc:docChgLst>
</pc:chgInfo>
</file>

<file path=ppt/comments/modernComment_117_0.xml><?xml version="1.0" encoding="utf-8"?>
<p188:cmLst xmlns:a="http://schemas.openxmlformats.org/drawingml/2006/main" xmlns:r="http://schemas.openxmlformats.org/officeDocument/2006/relationships" xmlns:p188="http://schemas.microsoft.com/office/powerpoint/2018/8/main">
  <p188:cm id="{23E853EE-4CEB-7B41-B01D-45402204D637}" authorId="{82620EA8-39E2-C4C5-A409-0A3AA8047625}" status="resolved" created="2023-05-25T13:21:13.316" complete="100000">
    <ac:txMkLst xmlns:ac="http://schemas.microsoft.com/office/drawing/2013/main/command">
      <pc:docMk xmlns:pc="http://schemas.microsoft.com/office/powerpoint/2013/main/command"/>
      <pc:sldMk xmlns:pc="http://schemas.microsoft.com/office/powerpoint/2013/main/command" cId="0" sldId="279"/>
      <ac:spMk id="14" creationId="{00000000-0000-0000-0000-000000000000}"/>
      <ac:txMk cp="0" len="67">
        <ac:context len="100" hash="1108701209"/>
      </ac:txMk>
    </ac:txMkLst>
    <p188:pos x="5769583" y="385949"/>
    <p188:replyLst>
      <p188:reply id="{C3B682E5-BA19-9C4C-80AD-7562866A618A}" authorId="{4C5191C3-661A-EF31-B004-C07EE5743843}" created="2023-05-25T17:48:46.461">
        <p188:txBody>
          <a:bodyPr/>
          <a:lstStyle/>
          <a:p>
            <a:r>
              <a:rPr lang="fr-FR"/>
              <a:t>Moi non plus, mon erreur désolé.</a:t>
            </a:r>
          </a:p>
        </p188:txBody>
      </p188:reply>
    </p188:replyLst>
    <p188:txBody>
      <a:bodyPr/>
      <a:lstStyle/>
      <a:p>
        <a:r>
          <a:rPr lang="en-CA"/>
          <a:t>Je ne comprends pas la modification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857250" rtl="0" eaLnBrk="1" latinLnBrk="0" hangingPunct="1">
      <a:defRPr sz="1125" kern="1200">
        <a:solidFill>
          <a:schemeClr val="tx1"/>
        </a:solidFill>
        <a:latin typeface="+mn-lt"/>
        <a:ea typeface="+mn-ea"/>
        <a:cs typeface="+mn-cs"/>
      </a:defRPr>
    </a:lvl1pPr>
    <a:lvl2pPr marL="428625" algn="l" defTabSz="857250" rtl="0" eaLnBrk="1" latinLnBrk="0" hangingPunct="1">
      <a:defRPr sz="1125" kern="1200">
        <a:solidFill>
          <a:schemeClr val="tx1"/>
        </a:solidFill>
        <a:latin typeface="+mn-lt"/>
        <a:ea typeface="+mn-ea"/>
        <a:cs typeface="+mn-cs"/>
      </a:defRPr>
    </a:lvl2pPr>
    <a:lvl3pPr marL="857250" algn="l" defTabSz="857250" rtl="0" eaLnBrk="1" latinLnBrk="0" hangingPunct="1">
      <a:defRPr sz="1125" kern="1200">
        <a:solidFill>
          <a:schemeClr val="tx1"/>
        </a:solidFill>
        <a:latin typeface="+mn-lt"/>
        <a:ea typeface="+mn-ea"/>
        <a:cs typeface="+mn-cs"/>
      </a:defRPr>
    </a:lvl3pPr>
    <a:lvl4pPr marL="1285875" algn="l" defTabSz="857250" rtl="0" eaLnBrk="1" latinLnBrk="0" hangingPunct="1">
      <a:defRPr sz="1125" kern="1200">
        <a:solidFill>
          <a:schemeClr val="tx1"/>
        </a:solidFill>
        <a:latin typeface="+mn-lt"/>
        <a:ea typeface="+mn-ea"/>
        <a:cs typeface="+mn-cs"/>
      </a:defRPr>
    </a:lvl4pPr>
    <a:lvl5pPr marL="1714500" algn="l" defTabSz="857250" rtl="0" eaLnBrk="1" latinLnBrk="0" hangingPunct="1">
      <a:defRPr sz="1125" kern="1200">
        <a:solidFill>
          <a:schemeClr val="tx1"/>
        </a:solidFill>
        <a:latin typeface="+mn-lt"/>
        <a:ea typeface="+mn-ea"/>
        <a:cs typeface="+mn-cs"/>
      </a:defRPr>
    </a:lvl5pPr>
    <a:lvl6pPr marL="2143125" algn="l" defTabSz="857250" rtl="0" eaLnBrk="1" latinLnBrk="0" hangingPunct="1">
      <a:defRPr sz="1125" kern="1200">
        <a:solidFill>
          <a:schemeClr val="tx1"/>
        </a:solidFill>
        <a:latin typeface="+mn-lt"/>
        <a:ea typeface="+mn-ea"/>
        <a:cs typeface="+mn-cs"/>
      </a:defRPr>
    </a:lvl6pPr>
    <a:lvl7pPr marL="2571750" algn="l" defTabSz="857250" rtl="0" eaLnBrk="1" latinLnBrk="0" hangingPunct="1">
      <a:defRPr sz="1125" kern="1200">
        <a:solidFill>
          <a:schemeClr val="tx1"/>
        </a:solidFill>
        <a:latin typeface="+mn-lt"/>
        <a:ea typeface="+mn-ea"/>
        <a:cs typeface="+mn-cs"/>
      </a:defRPr>
    </a:lvl7pPr>
    <a:lvl8pPr marL="3000375" algn="l" defTabSz="857250" rtl="0" eaLnBrk="1" latinLnBrk="0" hangingPunct="1">
      <a:defRPr sz="1125" kern="1200">
        <a:solidFill>
          <a:schemeClr val="tx1"/>
        </a:solidFill>
        <a:latin typeface="+mn-lt"/>
        <a:ea typeface="+mn-ea"/>
        <a:cs typeface="+mn-cs"/>
      </a:defRPr>
    </a:lvl8pPr>
    <a:lvl9pPr marL="3429000" algn="l" defTabSz="857250" rtl="0" eaLnBrk="1" latinLnBrk="0" hangingPunct="1">
      <a:defRPr sz="11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document/d/19cKbEP4uU_emxmgNkJKUb6QJqlghbuCcXyoYjp41e5w/edi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urio.ca/en/catalog/c1696599-b997-4b6b-8e42-8ec5a573d706"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allthatsinteresting.com/inuit-people"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applewebdata://8D4B10ED-DCBB-4D4B-814F-770936C3DB15/See%20the%20activity%20proposed%20by%20RecitUS%20(EN)%20%20https:/docs.google.com/document/d/19cKbEP4uU_emxmgNkJKUb6QJqlghbuCcXyoYjp41e5w/edi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0</a:t>
            </a:fld>
            <a:endParaRPr lang="cs-CZ"/>
          </a:p>
        </p:txBody>
      </p:sp>
    </p:spTree>
    <p:extLst>
      <p:ext uri="{BB962C8B-B14F-4D97-AF65-F5344CB8AC3E}">
        <p14:creationId xmlns:p14="http://schemas.microsoft.com/office/powerpoint/2010/main" val="947755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5975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Video</a:t>
            </a:r>
            <a:r>
              <a:rPr lang="fr-CA" dirty="0"/>
              <a:t> : https://</a:t>
            </a:r>
            <a:r>
              <a:rPr lang="fr-CA" dirty="0" err="1"/>
              <a:t>www.youtube.com</a:t>
            </a:r>
            <a:r>
              <a:rPr lang="fr-CA" dirty="0"/>
              <a:t>/</a:t>
            </a:r>
            <a:r>
              <a:rPr lang="fr-CA" dirty="0" err="1"/>
              <a:t>watch?v</a:t>
            </a:r>
            <a:r>
              <a:rPr lang="fr-CA" dirty="0"/>
              <a:t>=0YCxBxU6Jmw</a:t>
            </a:r>
          </a:p>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2262273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531220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INTRODUCTION TO DOCUMENTS IN SOCIAL STUDIES (TLS #4)</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pupils will identify different documents who help us understand the past. Pupils will also be introduced to the aspects of society.</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Activity</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 pupils what can historians use to understand the past.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12: Teacher teacher the types of documents : photos; drawings; objects (artefacts).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Slides 13-14-15: Teacher explains what are different aspects of society and how these aspects are complementary.</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1</a:t>
            </a:r>
            <a:r>
              <a:rPr lang="en-US" sz="1800" baseline="30000" dirty="0">
                <a:effectLst/>
                <a:latin typeface="Arial" panose="020B0604020202020204" pitchFamily="34" charset="0"/>
                <a:ea typeface="Times New Roman" panose="02020603050405020304" pitchFamily="18" charset="0"/>
                <a:cs typeface="Times New Roman" panose="02020603050405020304" pitchFamily="18" charset="0"/>
              </a:rPr>
              <a:t>st</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suggestion: Teacher can use a </a:t>
            </a:r>
            <a:r>
              <a:rPr lang="en-US"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RecitUS activity</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on the interpretation of a document related to the Iroquois’ territory in 1 500 </a:t>
            </a:r>
            <a:r>
              <a:rPr lang="en-US" sz="1800" b="0" dirty="0"/>
              <a:t>(https://</a:t>
            </a:r>
            <a:r>
              <a:rPr lang="en-US" sz="1800" b="0" dirty="0" err="1"/>
              <a:t>docs.google.com</a:t>
            </a:r>
            <a:r>
              <a:rPr lang="en-US" sz="1800" b="0" dirty="0"/>
              <a:t>/document/d/11bblkNHh2oX_HAYCybiktT0aFORusBdda1f-gPD2rnM/edit)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2</a:t>
            </a:r>
            <a:r>
              <a:rPr lang="en-US" sz="1800" baseline="30000" dirty="0">
                <a:effectLst/>
                <a:latin typeface="Arial" panose="020B0604020202020204" pitchFamily="34" charset="0"/>
                <a:ea typeface="Times New Roman" panose="02020603050405020304" pitchFamily="18" charset="0"/>
                <a:cs typeface="Times New Roman" panose="02020603050405020304" pitchFamily="18" charset="0"/>
              </a:rPr>
              <a:t>nd</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suggestion: Teacher could propose an activity where groups of 2-3 pupils are given objects and pretend they find them 200 years from now. What would the people who find it think it would be? They can be creative and imagine what people in the future would think of it.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lvl="0" algn="l"/>
            <a:endParaRPr lang="en-US" b="0" dirty="0"/>
          </a:p>
          <a:p>
            <a:pPr lvl="0" algn="l"/>
            <a:endParaRPr lang="en-US" b="0"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59853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287455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280939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INUIT TRADITIONAL WAY OF LIFE AND THE FIRST CONTACTS</a:t>
            </a:r>
            <a:r>
              <a:rPr lang="fr-CA"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r>
              <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(TLS #5)</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Pupils will determine elements of the traditional way of life as well as changes.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Lesson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can start with asking pupils what they know about the traditional way of life and what they know has changed</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16: Lesson of this slide. Teacher asks pupils to identify if the drawings are from modern life or traditional life. Teacher explains the difference between nomads and sedentary.</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To follow-up with the next slide, teacher can ask pupils what they think changed after 1930’s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17: Teacher reads the direct quote from slide 17. They invite pupils to answer question #1-2 and to share their answers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18: Lesson of this slide. Teacher helps pupils answer questions #1-2</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b="1" i="1"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1622126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en-US" sz="1200" dirty="0">
              <a:solidFill>
                <a:srgbClr val="FFFFFF"/>
              </a:solidFill>
              <a:latin typeface="Open Sans"/>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658767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a:p>
          <a:p>
            <a:endParaRPr lang="fr-CA" i="0"/>
          </a:p>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4231250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909251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THE HUDSON’S BAY TRADING POST (TLS#6)</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pupils will be able to relate the changes the HBC have brought as well as categorize what was traded in and out.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br>
              <a:rPr lang="fr-CA" sz="1800" b="1" dirty="0">
                <a:effectLst/>
                <a:latin typeface="Arial" panose="020B0604020202020204" pitchFamily="34" charset="0"/>
                <a:ea typeface="Times New Roman" panose="02020603050405020304" pitchFamily="18" charset="0"/>
                <a:cs typeface="Times New Roman" panose="02020603050405020304" pitchFamily="18" charset="0"/>
              </a:rPr>
            </a:b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in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Activity</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questions about Inuit traditional way of life, what they remembered of lesson #5.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pupils what they know of the Hudson’s Bay Company.</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19: lesson on slide 19. Teacher shows Kuujjuaq on the map and helps pupils circle their hometown on the map. Using the compass, the group can discuss what is their position according to Kuujjuaq.</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20: lesson on slide 20. Teacher proceeds to ask pupils what has been added on the map and asks what community is nearby (questions #1-2). Teacher can ask if they think there were advantages for Inuit to participate in trades.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21: In teams of 2, pupils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interprete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the document and answer the questions #1-2</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22-23: Pupils cut the elements traded (slide 22) and glues them on slide 23, placing them according to what Inuit traded and what they got in return.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corrects the activity with the class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567453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3706376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1212861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4228514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44968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TITLE : SYLLABICS (TLS #7)</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short lesson, pupils will identify the moment syllabics were introduced and how the missionaries presence had an influence.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coming</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soon</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p>
          <a:p>
            <a:pPr marL="0" marR="0" lvl="0" indent="0" algn="l" defTabSz="857250" rtl="0" eaLnBrk="1" fontAlgn="auto" latinLnBrk="0" hangingPunct="1">
              <a:lnSpc>
                <a:spcPct val="115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can start by asking where they see syllabics around them and what other languages they see often.</a:t>
            </a:r>
          </a:p>
          <a:p>
            <a:pPr marL="0" marR="0" lvl="0" indent="0" algn="l" defTabSz="857250" rtl="0" eaLnBrk="1" fontAlgn="auto" latinLnBrk="0" hangingPunct="1">
              <a:lnSpc>
                <a:spcPct val="115000"/>
              </a:lnSpc>
              <a:spcBef>
                <a:spcPts val="0"/>
              </a:spcBef>
              <a:spcAft>
                <a:spcPts val="0"/>
              </a:spcAft>
              <a:buClrTx/>
              <a:buSzTx/>
              <a:buFontTx/>
              <a:buNone/>
              <a:tabLst/>
              <a:defRPr/>
            </a:pPr>
            <a:br>
              <a:rPr lang="en-US" sz="1800" dirty="0">
                <a:effectLst/>
                <a:latin typeface="Arial" panose="020B0604020202020204" pitchFamily="34" charset="0"/>
                <a:ea typeface="Times New Roman" panose="02020603050405020304" pitchFamily="18" charset="0"/>
                <a:cs typeface="Times New Roman" panose="02020603050405020304" pitchFamily="18" charset="0"/>
              </a:rPr>
            </a:b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24 : Lesson on slide 24. Teacher precises who missionaries are and their goal.</a:t>
            </a:r>
          </a:p>
          <a:p>
            <a:pPr algn="l">
              <a:lnSpc>
                <a:spcPct val="115000"/>
              </a:lnSpc>
            </a:pP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A missionary is </a:t>
            </a:r>
            <a:r>
              <a:rPr lang="fr-CA" sz="2800" b="0" i="1" dirty="0">
                <a:solidFill>
                  <a:srgbClr val="767676"/>
                </a:solidFill>
                <a:effectLst/>
                <a:latin typeface="Roboto" panose="02000000000000000000" pitchFamily="2" charset="0"/>
              </a:rPr>
              <a:t>a </a:t>
            </a:r>
            <a:r>
              <a:rPr lang="fr-CA" sz="2800" b="0" i="1" dirty="0" err="1">
                <a:solidFill>
                  <a:srgbClr val="767676"/>
                </a:solidFill>
                <a:effectLst/>
                <a:latin typeface="Roboto" panose="02000000000000000000" pitchFamily="2" charset="0"/>
              </a:rPr>
              <a:t>person</a:t>
            </a:r>
            <a:r>
              <a:rPr lang="fr-CA" sz="2800" b="0" i="1" dirty="0">
                <a:solidFill>
                  <a:srgbClr val="767676"/>
                </a:solidFill>
                <a:effectLst/>
                <a:latin typeface="Roboto" panose="02000000000000000000" pitchFamily="2" charset="0"/>
              </a:rPr>
              <a:t> </a:t>
            </a:r>
            <a:r>
              <a:rPr lang="fr-CA" sz="2800" b="0" i="1" dirty="0" err="1">
                <a:solidFill>
                  <a:srgbClr val="767676"/>
                </a:solidFill>
                <a:effectLst/>
                <a:latin typeface="Roboto" panose="02000000000000000000" pitchFamily="2" charset="0"/>
              </a:rPr>
              <a:t>who</a:t>
            </a:r>
            <a:r>
              <a:rPr lang="fr-CA" sz="2800" b="0" i="1" dirty="0">
                <a:solidFill>
                  <a:srgbClr val="767676"/>
                </a:solidFill>
                <a:effectLst/>
                <a:latin typeface="Roboto" panose="02000000000000000000" pitchFamily="2" charset="0"/>
              </a:rPr>
              <a:t> has been sent to a place by a </a:t>
            </a:r>
            <a:r>
              <a:rPr lang="fr-CA" sz="2800" b="0" i="1" dirty="0" err="1">
                <a:solidFill>
                  <a:srgbClr val="767676"/>
                </a:solidFill>
                <a:effectLst/>
                <a:latin typeface="Roboto" panose="02000000000000000000" pitchFamily="2" charset="0"/>
              </a:rPr>
              <a:t>religious</a:t>
            </a:r>
            <a:r>
              <a:rPr lang="fr-CA" sz="2800" b="0" i="1" dirty="0">
                <a:solidFill>
                  <a:srgbClr val="767676"/>
                </a:solidFill>
                <a:effectLst/>
                <a:latin typeface="Roboto" panose="02000000000000000000" pitchFamily="2" charset="0"/>
              </a:rPr>
              <a:t> </a:t>
            </a:r>
            <a:r>
              <a:rPr lang="fr-CA" sz="2800" b="0" i="1" dirty="0" err="1">
                <a:solidFill>
                  <a:srgbClr val="767676"/>
                </a:solidFill>
                <a:effectLst/>
                <a:latin typeface="Roboto" panose="02000000000000000000" pitchFamily="2" charset="0"/>
              </a:rPr>
              <a:t>organization</a:t>
            </a:r>
            <a:r>
              <a:rPr lang="fr-CA" sz="2800" b="0" i="1" dirty="0">
                <a:solidFill>
                  <a:srgbClr val="767676"/>
                </a:solidFill>
                <a:effectLst/>
                <a:latin typeface="Roboto" panose="02000000000000000000" pitchFamily="2" charset="0"/>
              </a:rPr>
              <a:t>, </a:t>
            </a:r>
            <a:r>
              <a:rPr lang="fr-CA" sz="2800" b="0" i="1" dirty="0" err="1">
                <a:solidFill>
                  <a:srgbClr val="767676"/>
                </a:solidFill>
                <a:effectLst/>
                <a:latin typeface="Roboto" panose="02000000000000000000" pitchFamily="2" charset="0"/>
              </a:rPr>
              <a:t>usually</a:t>
            </a:r>
            <a:r>
              <a:rPr lang="fr-CA" sz="2800" b="0" i="1" dirty="0">
                <a:solidFill>
                  <a:srgbClr val="767676"/>
                </a:solidFill>
                <a:effectLst/>
                <a:latin typeface="Roboto" panose="02000000000000000000" pitchFamily="2" charset="0"/>
              </a:rPr>
              <a:t> a </a:t>
            </a:r>
            <a:r>
              <a:rPr lang="fr-CA" sz="2800" b="0" i="1" dirty="0" err="1">
                <a:solidFill>
                  <a:srgbClr val="767676"/>
                </a:solidFill>
                <a:effectLst/>
                <a:latin typeface="Roboto" panose="02000000000000000000" pitchFamily="2" charset="0"/>
              </a:rPr>
              <a:t>foreign</a:t>
            </a:r>
            <a:r>
              <a:rPr lang="fr-CA" sz="2800" b="0" i="1" dirty="0">
                <a:solidFill>
                  <a:srgbClr val="767676"/>
                </a:solidFill>
                <a:effectLst/>
                <a:latin typeface="Roboto" panose="02000000000000000000" pitchFamily="2" charset="0"/>
              </a:rPr>
              <a:t> country, to </a:t>
            </a:r>
            <a:r>
              <a:rPr lang="fr-CA" sz="2800" b="0" i="1" dirty="0" err="1">
                <a:solidFill>
                  <a:srgbClr val="767676"/>
                </a:solidFill>
                <a:effectLst/>
                <a:latin typeface="Roboto" panose="02000000000000000000" pitchFamily="2" charset="0"/>
              </a:rPr>
              <a:t>teach</a:t>
            </a:r>
            <a:r>
              <a:rPr lang="fr-CA" sz="2800" b="0" i="1" dirty="0">
                <a:solidFill>
                  <a:srgbClr val="767676"/>
                </a:solidFill>
                <a:effectLst/>
                <a:latin typeface="Roboto" panose="02000000000000000000" pitchFamily="2" charset="0"/>
              </a:rPr>
              <a:t> </a:t>
            </a:r>
            <a:r>
              <a:rPr lang="fr-CA" sz="2800" b="0" i="1" dirty="0" err="1">
                <a:solidFill>
                  <a:srgbClr val="767676"/>
                </a:solidFill>
                <a:effectLst/>
                <a:latin typeface="Roboto" panose="02000000000000000000" pitchFamily="2" charset="0"/>
              </a:rPr>
              <a:t>his</a:t>
            </a:r>
            <a:r>
              <a:rPr lang="fr-CA" sz="2800" b="0" i="1" dirty="0">
                <a:solidFill>
                  <a:srgbClr val="767676"/>
                </a:solidFill>
                <a:effectLst/>
                <a:latin typeface="Roboto" panose="02000000000000000000" pitchFamily="2" charset="0"/>
              </a:rPr>
              <a:t> religion to the people </a:t>
            </a:r>
            <a:r>
              <a:rPr lang="fr-CA" sz="2800" b="0" i="1" dirty="0" err="1">
                <a:solidFill>
                  <a:srgbClr val="767676"/>
                </a:solidFill>
                <a:effectLst/>
                <a:latin typeface="Roboto" panose="02000000000000000000" pitchFamily="2" charset="0"/>
              </a:rPr>
              <a:t>who</a:t>
            </a:r>
            <a:r>
              <a:rPr lang="fr-CA" sz="2800" b="0" i="1" dirty="0">
                <a:solidFill>
                  <a:srgbClr val="767676"/>
                </a:solidFill>
                <a:effectLst/>
                <a:latin typeface="Roboto" panose="02000000000000000000" pitchFamily="2" charset="0"/>
              </a:rPr>
              <a:t> live </a:t>
            </a:r>
            <a:r>
              <a:rPr lang="fr-CA" sz="2800" b="0" i="1" dirty="0" err="1">
                <a:solidFill>
                  <a:srgbClr val="767676"/>
                </a:solidFill>
                <a:effectLst/>
                <a:latin typeface="Roboto" panose="02000000000000000000" pitchFamily="2" charset="0"/>
              </a:rPr>
              <a:t>there</a:t>
            </a:r>
            <a:endParaRPr lang="en-US" sz="1800" b="0" i="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2800" b="0" i="1" dirty="0" err="1">
                <a:solidFill>
                  <a:srgbClr val="71777D"/>
                </a:solidFill>
                <a:effectLst/>
                <a:latin typeface="Roboto" panose="020F0502020204030204" pitchFamily="34" charset="0"/>
              </a:rPr>
              <a:t>From</a:t>
            </a:r>
            <a:r>
              <a:rPr lang="fr-CA" sz="2800" b="0" i="1" dirty="0">
                <a:solidFill>
                  <a:srgbClr val="71777D"/>
                </a:solidFill>
                <a:effectLst/>
                <a:latin typeface="Roboto" panose="020F0502020204030204" pitchFamily="34" charset="0"/>
              </a:rPr>
              <a:t> the point of </a:t>
            </a:r>
            <a:r>
              <a:rPr lang="fr-CA" sz="2800" b="0" i="1" dirty="0" err="1">
                <a:solidFill>
                  <a:srgbClr val="71777D"/>
                </a:solidFill>
                <a:effectLst/>
                <a:latin typeface="Roboto" panose="020F0502020204030204" pitchFamily="34" charset="0"/>
              </a:rPr>
              <a:t>view</a:t>
            </a:r>
            <a:r>
              <a:rPr lang="fr-CA" sz="2800" b="0" i="1" dirty="0">
                <a:solidFill>
                  <a:srgbClr val="71777D"/>
                </a:solidFill>
                <a:effectLst/>
                <a:latin typeface="Roboto" panose="020F0502020204030204" pitchFamily="34" charset="0"/>
              </a:rPr>
              <a:t> of the organisation, the goal of the </a:t>
            </a:r>
            <a:r>
              <a:rPr lang="fr-CA" sz="2800" b="0" i="1" dirty="0" err="1">
                <a:solidFill>
                  <a:srgbClr val="71777D"/>
                </a:solidFill>
                <a:effectLst/>
                <a:latin typeface="Roboto" panose="020F0502020204030204" pitchFamily="34" charset="0"/>
              </a:rPr>
              <a:t>missionary</a:t>
            </a:r>
            <a:r>
              <a:rPr lang="fr-CA" sz="2800" b="0" i="1" dirty="0">
                <a:solidFill>
                  <a:srgbClr val="71777D"/>
                </a:solidFill>
                <a:effectLst/>
                <a:latin typeface="Roboto" panose="020F0502020204030204" pitchFamily="34" charset="0"/>
              </a:rPr>
              <a:t> </a:t>
            </a:r>
            <a:r>
              <a:rPr lang="fr-CA" sz="2800" b="0" i="1" dirty="0" err="1">
                <a:solidFill>
                  <a:srgbClr val="71777D"/>
                </a:solidFill>
                <a:effectLst/>
                <a:latin typeface="Roboto" panose="020F0502020204030204" pitchFamily="34" charset="0"/>
              </a:rPr>
              <a:t>is</a:t>
            </a:r>
            <a:r>
              <a:rPr lang="fr-CA" sz="2800" b="1" i="1" dirty="0">
                <a:solidFill>
                  <a:srgbClr val="767676"/>
                </a:solidFill>
                <a:effectLst/>
                <a:latin typeface="Roboto" panose="02000000000000000000" pitchFamily="2" charset="0"/>
              </a:rPr>
              <a:t> </a:t>
            </a:r>
            <a:r>
              <a:rPr lang="fr-CA" sz="2800" b="0" i="1" dirty="0">
                <a:solidFill>
                  <a:srgbClr val="767676"/>
                </a:solidFill>
                <a:effectLst/>
                <a:latin typeface="Roboto" panose="02000000000000000000" pitchFamily="2" charset="0"/>
              </a:rPr>
              <a:t>to do </a:t>
            </a:r>
            <a:r>
              <a:rPr lang="fr-CA" sz="2800" b="0" i="1" dirty="0" err="1">
                <a:solidFill>
                  <a:srgbClr val="767676"/>
                </a:solidFill>
                <a:effectLst/>
                <a:latin typeface="Roboto" panose="02000000000000000000" pitchFamily="2" charset="0"/>
              </a:rPr>
              <a:t>God’s</a:t>
            </a:r>
            <a:r>
              <a:rPr lang="fr-CA" sz="2800" b="0" i="1" dirty="0">
                <a:solidFill>
                  <a:srgbClr val="767676"/>
                </a:solidFill>
                <a:effectLst/>
                <a:latin typeface="Roboto" panose="02000000000000000000" pitchFamily="2" charset="0"/>
              </a:rPr>
              <a:t> </a:t>
            </a:r>
            <a:r>
              <a:rPr lang="fr-CA" sz="2800" b="0" i="1" dirty="0" err="1">
                <a:solidFill>
                  <a:srgbClr val="767676"/>
                </a:solidFill>
                <a:effectLst/>
                <a:latin typeface="Roboto" panose="02000000000000000000" pitchFamily="2" charset="0"/>
              </a:rPr>
              <a:t>will</a:t>
            </a:r>
            <a:r>
              <a:rPr lang="fr-CA" sz="2800" b="0" i="1" dirty="0">
                <a:solidFill>
                  <a:srgbClr val="767676"/>
                </a:solidFill>
                <a:effectLst/>
                <a:latin typeface="Roboto" panose="02000000000000000000" pitchFamily="2" charset="0"/>
              </a:rPr>
              <a:t>. </a:t>
            </a:r>
            <a:endParaRPr lang="en-US" sz="1800" b="0" i="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coming</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soon</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b="0" i="0" u="none" strike="noStrike" dirty="0">
              <a:solidFill>
                <a:srgbClr val="000000"/>
              </a:solidFill>
              <a:effectLst/>
              <a:latin typeface="Arial" panose="020B0604020202020204" pitchFamily="34" charset="0"/>
            </a:endParaRP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3148959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THE END OF NOMADIC LIFE (PART I) (TLS#8)</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pupils will determine causes and consequences leading to the end of nomadic life as well as elements of change.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pupils if they remember what happened when the HBC came to the territory. Answer: way of life started to changes (new tools, new food, new weapons), traditional routes changed, other.</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pupils if they know what are causes and consequences in everyday life. Teacher explains a consequence can be positive or negative. Example: </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25-26: lesson on slide : cause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stockmarket</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krash</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and consequences (Europeans lost their jobs, hence had no more money to buy fur)</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Pupils answer questions #1-2 (slide 25) and question #1 (slide 26) individually and share their answers with the class.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27: lesson on slide 27. Teacher questions the pupil about the difference they see between both photos. Pupils answer questions #1-2</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students what are the changes that have happened and the consequences on Inuit society.</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470296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2349659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b="0" i="0" u="none" strike="noStrike">
              <a:solidFill>
                <a:srgbClr val="000000"/>
              </a:solidFill>
              <a:effectLst/>
              <a:latin typeface="Arial" panose="020B0604020202020204" pitchFamily="34" charset="0"/>
            </a:endParaRPr>
          </a:p>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1182628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THE END OF NOMADIC LIFE (PART II) (TLS #9)</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pupils will acquire new knowledge on the consequences of the end of nomadic life and elements of changes in Inuit way of life.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coming</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soon</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pupils what they remember of the causes and consequences seen in learning-situation #8.  He can proceed to talk about dogs and their importance for Inuit.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29: Teacher talks about infrastructures, what they are and infrastructures in the community. Lesson on slide.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28: lesson on slide and what happened to the dogs when Inuit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sedentarized</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0" dirty="0" err="1">
                <a:effectLst/>
                <a:latin typeface="Arial" panose="020B0604020202020204" pitchFamily="34" charset="0"/>
                <a:ea typeface="Times New Roman" panose="02020603050405020304" pitchFamily="18" charset="0"/>
                <a:cs typeface="Times New Roman" panose="02020603050405020304" pitchFamily="18" charset="0"/>
              </a:rPr>
              <a:t>Video</a:t>
            </a:r>
            <a:r>
              <a:rPr lang="fr-CA" sz="1800" b="0" dirty="0">
                <a:effectLst/>
                <a:latin typeface="Arial" panose="020B0604020202020204" pitchFamily="34" charset="0"/>
                <a:ea typeface="Times New Roman" panose="02020603050405020304" pitchFamily="18" charset="0"/>
                <a:cs typeface="Times New Roman" panose="02020603050405020304" pitchFamily="18" charset="0"/>
              </a:rPr>
              <a:t> (</a:t>
            </a:r>
            <a:r>
              <a:rPr lang="fr-CA" sz="1800" b="0" dirty="0" err="1">
                <a:effectLst/>
                <a:latin typeface="Arial" panose="020B0604020202020204" pitchFamily="34" charset="0"/>
                <a:ea typeface="Times New Roman" panose="02020603050405020304" pitchFamily="18" charset="0"/>
                <a:cs typeface="Times New Roman" panose="02020603050405020304" pitchFamily="18" charset="0"/>
              </a:rPr>
              <a:t>coming</a:t>
            </a:r>
            <a:r>
              <a:rPr lang="fr-CA" sz="1800" b="0" dirty="0">
                <a:effectLst/>
                <a:latin typeface="Arial" panose="020B0604020202020204" pitchFamily="34" charset="0"/>
                <a:ea typeface="Times New Roman" panose="02020603050405020304" pitchFamily="18" charset="0"/>
                <a:cs typeface="Times New Roman" panose="02020603050405020304" pitchFamily="18" charset="0"/>
              </a:rPr>
              <a:t> </a:t>
            </a:r>
            <a:r>
              <a:rPr lang="fr-CA" sz="1800" b="0" dirty="0" err="1">
                <a:effectLst/>
                <a:latin typeface="Arial" panose="020B0604020202020204" pitchFamily="34" charset="0"/>
                <a:ea typeface="Times New Roman" panose="02020603050405020304" pitchFamily="18" charset="0"/>
                <a:cs typeface="Times New Roman" panose="02020603050405020304" pitchFamily="18" charset="0"/>
              </a:rPr>
              <a:t>soon</a:t>
            </a:r>
            <a:r>
              <a:rPr lang="fr-CA" sz="1800" b="0" dirty="0">
                <a:effectLst/>
                <a:latin typeface="Arial" panose="020B0604020202020204" pitchFamily="34" charset="0"/>
                <a:ea typeface="Times New Roman" panose="02020603050405020304" pitchFamily="18" charset="0"/>
                <a:cs typeface="Times New Roman" panose="02020603050405020304" pitchFamily="18" charset="0"/>
              </a:rPr>
              <a:t>)</a:t>
            </a: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200312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4227545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565251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SCHOOLING IN NUNAVIK (TLS #10)</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After the lesson, pupils will be able to analyze different struggles experience by Inuit  during the schooling process.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 (coming soon)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starts by asking pupils general question about school like who goes to school? Why do you go to school? What a day at school looks like? Who works in the school?</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30: lesson on slide. Teacher helps pupils answer questions #1-2-3-4</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31: lesson on slide. Pupils answer questions #1-2 in teams. The whole class can compare their answers.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32-33: lesson on slides. Teacher shows video </a:t>
            </a:r>
            <a:r>
              <a:rPr lang="en-US"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Qanuilirpitaa?</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From 10:45 to 12:45 (testimony of an Inuk who went to Churchill for school: </a:t>
            </a:r>
            <a:r>
              <a:rPr lang="fr-CA" sz="1800" b="0" i="0" u="sng" strike="noStrike" dirty="0">
                <a:solidFill>
                  <a:srgbClr val="0563C1"/>
                </a:solidFill>
                <a:effectLst/>
                <a:latin typeface="Calibri" panose="020F0502020204030204" pitchFamily="34" charset="0"/>
                <a:hlinkClick r:id="rId3"/>
              </a:rPr>
              <a:t>https://curio.ca/en/catalog/c1696599-b997-4b6b-8e42-8ec5a573d706</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32: Pupils answer questions #1-5</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33: Pupils answer questions #1-2</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corrects with the whole class</a:t>
            </a: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br>
              <a:rPr lang="fr-CA" b="0" i="0" u="none" strike="noStrike" dirty="0">
                <a:solidFill>
                  <a:srgbClr val="000000"/>
                </a:solidFill>
                <a:effectLst/>
                <a:latin typeface="Arial" panose="020B0604020202020204" pitchFamily="34" charset="0"/>
              </a:rPr>
            </a:br>
            <a:endParaRPr lang="fr-CA" b="0" i="0" u="none" strike="noStrike" dirty="0">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2954902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hlinkClick r:id="rId3"/>
              </a:rPr>
              <a:t>See The Inuit People And Culture Before Their Forced Relocation (allthatsinteresting.com)</a:t>
            </a:r>
            <a:r>
              <a:rPr lang="fr-CA" dirty="0"/>
              <a:t> Utiliser ce photo pour l’été à la place pour que les questions fonctionnent</a:t>
            </a:r>
            <a:br>
              <a:rPr lang="fr-CA" dirty="0"/>
            </a:br>
            <a:br>
              <a:rPr lang="fr-CA" dirty="0"/>
            </a:br>
            <a:endParaRPr lang="fr-CA" dirty="0"/>
          </a:p>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954526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rtl="0" fontAlgn="base"/>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4059669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228600">
              <a:buAutoNum type="arabicPeriod"/>
            </a:pPr>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33</a:t>
            </a:fld>
            <a:endParaRPr lang="cs-CZ"/>
          </a:p>
        </p:txBody>
      </p:sp>
    </p:spTree>
    <p:extLst>
      <p:ext uri="{BB962C8B-B14F-4D97-AF65-F5344CB8AC3E}">
        <p14:creationId xmlns:p14="http://schemas.microsoft.com/office/powerpoint/2010/main" val="1724639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TAKING CHARGE OF OUR SCHOOLS (TLS #11)</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pupils will understand the consequences of Inuit resistance.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 (coming soon)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questions about the previous teaching-learning situation #10 : Who were the teachers? Until what grades could pupils stay in their community? How long pupils go to Churchill? How did this change the way of life?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Slides 34-35: lesson on both slides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coming</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soon</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7801662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594692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HOW CO-OPS CHANGED OUR LIVES (TLS #12)</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After this lesson, pupils can identify how Inuit organized with the co-op and the benefits of soapstone carving business.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Lesson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 (coming soon)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could do a treasure hunt to put pupil’s mind on the subject. Teacher could hide items from the co-op in the classroom and ask pupils where all these items come from and since when Inuit have access to them</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36: lesson on this slide, pupils answer questions #1-2 individually</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37: lesson on this slide, pupils answer the questions #1-2 individually</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38: lesson on this slide, pupils answer questions #1-2 individually</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coming</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soon</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can ask questions about what pupils learnt about the co-ops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b="1"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36</a:t>
            </a:fld>
            <a:endParaRPr lang="cs-CZ"/>
          </a:p>
        </p:txBody>
      </p:sp>
    </p:spTree>
    <p:extLst>
      <p:ext uri="{BB962C8B-B14F-4D97-AF65-F5344CB8AC3E}">
        <p14:creationId xmlns:p14="http://schemas.microsoft.com/office/powerpoint/2010/main" val="449123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37</a:t>
            </a:fld>
            <a:endParaRPr lang="cs-CZ"/>
          </a:p>
        </p:txBody>
      </p:sp>
    </p:spTree>
    <p:extLst>
      <p:ext uri="{BB962C8B-B14F-4D97-AF65-F5344CB8AC3E}">
        <p14:creationId xmlns:p14="http://schemas.microsoft.com/office/powerpoint/2010/main" val="18727553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38</a:t>
            </a:fld>
            <a:endParaRPr lang="cs-CZ"/>
          </a:p>
        </p:txBody>
      </p:sp>
    </p:spTree>
    <p:extLst>
      <p:ext uri="{BB962C8B-B14F-4D97-AF65-F5344CB8AC3E}">
        <p14:creationId xmlns:p14="http://schemas.microsoft.com/office/powerpoint/2010/main" val="174515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9924892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THE IMPORTANCE OF SOAPSTONE CARVINGS AND CONCLUSION (TLS #13)</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After this lesson, pupils will define the influence of the co-ops on Inuit’ economy and arts and crafts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Lessons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coming</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fr-CA" sz="1800" dirty="0" err="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soon</a:t>
            </a: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in the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asks questions about learning-situation #12. (Who benefited from the soapstone carving?; what is a co-op? What other roles did the members of the co-op have?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Slide 39: pupils do the activity (#1) and answers questions #2</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Slide 40: lesson on this slide, pupils answer question #1</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41- 42: lesson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Video (coming soon)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can ask questions about the booklet to get feedback.</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What were 3 things that surprised you? What were 3 things that you learnt? What was your favorite fact? What was your favorite activity?</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b="1"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39</a:t>
            </a:fld>
            <a:endParaRPr lang="cs-CZ"/>
          </a:p>
        </p:txBody>
      </p:sp>
    </p:spTree>
    <p:extLst>
      <p:ext uri="{BB962C8B-B14F-4D97-AF65-F5344CB8AC3E}">
        <p14:creationId xmlns:p14="http://schemas.microsoft.com/office/powerpoint/2010/main" val="42839595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fr-CA" dirty="0"/>
            </a:br>
            <a:br>
              <a:rPr lang="fr-CA" dirty="0"/>
            </a:b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40</a:t>
            </a:fld>
            <a:endParaRPr lang="cs-CZ"/>
          </a:p>
        </p:txBody>
      </p:sp>
    </p:spTree>
    <p:extLst>
      <p:ext uri="{BB962C8B-B14F-4D97-AF65-F5344CB8AC3E}">
        <p14:creationId xmlns:p14="http://schemas.microsoft.com/office/powerpoint/2010/main" val="313940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41</a:t>
            </a:fld>
            <a:endParaRPr lang="cs-CZ"/>
          </a:p>
        </p:txBody>
      </p:sp>
    </p:spTree>
    <p:extLst>
      <p:ext uri="{BB962C8B-B14F-4D97-AF65-F5344CB8AC3E}">
        <p14:creationId xmlns:p14="http://schemas.microsoft.com/office/powerpoint/2010/main" val="2273730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42</a:t>
            </a:fld>
            <a:endParaRPr lang="cs-CZ"/>
          </a:p>
        </p:txBody>
      </p:sp>
    </p:spTree>
    <p:extLst>
      <p:ext uri="{BB962C8B-B14F-4D97-AF65-F5344CB8AC3E}">
        <p14:creationId xmlns:p14="http://schemas.microsoft.com/office/powerpoint/2010/main" val="1939201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43</a:t>
            </a:fld>
            <a:endParaRPr lang="cs-CZ"/>
          </a:p>
        </p:txBody>
      </p:sp>
    </p:spTree>
    <p:extLst>
      <p:ext uri="{BB962C8B-B14F-4D97-AF65-F5344CB8AC3E}">
        <p14:creationId xmlns:p14="http://schemas.microsoft.com/office/powerpoint/2010/main" val="3378085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46</a:t>
            </a:fld>
            <a:endParaRPr lang="cs-CZ"/>
          </a:p>
        </p:txBody>
      </p:sp>
    </p:spTree>
    <p:extLst>
      <p:ext uri="{BB962C8B-B14F-4D97-AF65-F5344CB8AC3E}">
        <p14:creationId xmlns:p14="http://schemas.microsoft.com/office/powerpoint/2010/main" val="1254651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2886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 TO HISTORY (TLS #1)</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the pupils will understand elements of the past and the present from their own lives.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Lesson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Presentation of History and how we need to understand what happened in the past to understand what is happening in our present. Ask the pupils what has changed in their lives or in their family members live.</a:t>
            </a: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5: pupils answer questions #1 to #7 individually</a:t>
            </a:r>
          </a:p>
          <a:p>
            <a:pPr algn="l">
              <a:lnSpc>
                <a:spcPct val="115000"/>
              </a:lnSpc>
            </a:pPr>
            <a:endParaRPr lang="en-US"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shows aerial view of their community to help students answer questions #8-9 (see Word document titled « Lesson plans for social sciences booklet» to see an example of this activity)</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Ask pupils to compare their answers and to determinate differences between each other’s answer</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209812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INTRODUCTION TO THE TIMELINE (HISTORY) (TLS #2)</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DESCRIPTION OF THE SITUATION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pupils will understand how a timeline works and create a timeline about their lives.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Exercises</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in the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explains how we can visualize a series of event chronologically.</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6: Teacher tells the history of HBC on the territory according to the timeline presented.</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explains what are the elements that should appear on a timeline and their use.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6: Teacher and pupils do together the exercises #1-2-3</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7: pupils do the activity to make their own timeline. Ask pupils to show their timelines to their colleagues and determinate difference between each other’s timeline</a:t>
            </a: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could also use a </a:t>
            </a:r>
            <a:r>
              <a:rPr lang="en-US"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RecitUS activity</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on how to make a Timeline</a:t>
            </a:r>
            <a:r>
              <a:rPr lang="fr-CA" sz="2800" dirty="0">
                <a:effectLst/>
              </a:rPr>
              <a:t> (https:/</a:t>
            </a:r>
            <a:r>
              <a:rPr lang="fr-CA" sz="2800" dirty="0" err="1">
                <a:effectLst/>
              </a:rPr>
              <a:t>docs.google.com</a:t>
            </a:r>
            <a:r>
              <a:rPr lang="fr-CA" sz="2800" dirty="0">
                <a:effectLst/>
              </a:rPr>
              <a:t>/document/d/19cKbEP4uU_emxmgNkJKUb6QJqlghbuCcXyoYjp41e5w/</a:t>
            </a:r>
            <a:r>
              <a:rPr lang="fr-CA" sz="2800" dirty="0" err="1">
                <a:effectLst/>
              </a:rPr>
              <a:t>edit</a:t>
            </a:r>
            <a:r>
              <a:rPr lang="fr-CA" sz="2800" dirty="0">
                <a:effectLst/>
              </a:rPr>
              <a: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lvl="0" algn="l"/>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extLst>
      <p:ext uri="{BB962C8B-B14F-4D97-AF65-F5344CB8AC3E}">
        <p14:creationId xmlns:p14="http://schemas.microsoft.com/office/powerpoint/2010/main" val="643833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TITLE : INTRODUCTION TO GEOGRAPHY (TLS#3)</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LESSON OBJECTIVES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the end of this lesson, pupils will recognize different types of maps as well as situate themselves in the climate they know.</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TEACHING STRATEGIES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Question plan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Lesson</a:t>
            </a:r>
          </a:p>
          <a:p>
            <a:pPr algn="l">
              <a:lnSpc>
                <a:spcPct val="115000"/>
              </a:lnSpc>
            </a:pP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Activities</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on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maps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Exercises in the booklet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Teacher ask pupils why maps are useful, what we can do with them, if they have every use a map.</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8 : Teacher introduces pupils to a geographical maps, its elements and their use.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9: Teacher introduces pupils to a map of the province of Quebec and ask what are the differences they can see.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10: Teacher  introduces a map of Nunavik and the circumpolar world. Teacher asks what is the difference with the province of Quebec map. </a:t>
            </a:r>
            <a:endParaRPr lang="fr-CA" sz="1800" dirty="0">
              <a:solidFill>
                <a:srgbClr val="FF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Slide 11: Teacher presents the different climates in Quebec. They ask what is the main climate in what climatic zone they’re in (question #1)</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Pupils have access to different maps; they choose one and they </a:t>
            </a:r>
            <a:r>
              <a:rPr lang="en-US" sz="1800" dirty="0" err="1">
                <a:effectLst/>
                <a:latin typeface="Arial" panose="020B0604020202020204" pitchFamily="34" charset="0"/>
                <a:ea typeface="Times New Roman" panose="02020603050405020304" pitchFamily="18" charset="0"/>
                <a:cs typeface="Times New Roman" panose="02020603050405020304" pitchFamily="18" charset="0"/>
              </a:rPr>
              <a:t>colour</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maps. These maps could be displayed in the classroom.</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err="1"/>
              <a:t>Resources</a:t>
            </a:r>
            <a:r>
              <a:rPr lang="fr-CA" b="1" dirty="0"/>
              <a:t> for </a:t>
            </a:r>
            <a:r>
              <a:rPr lang="fr-CA" b="1" dirty="0" err="1"/>
              <a:t>maps</a:t>
            </a:r>
            <a:r>
              <a:rPr lang="fr-CA" b="1" dirty="0"/>
              <a:t> to </a:t>
            </a:r>
            <a:r>
              <a:rPr lang="fr-CA" b="1" dirty="0" err="1"/>
              <a:t>print</a:t>
            </a:r>
            <a:r>
              <a:rPr lang="fr-CA" b="1"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0" dirty="0"/>
              <a:t>https://cge-media-library.s3.ca-central-1.amazonaws.com/</a:t>
            </a:r>
            <a:r>
              <a:rPr lang="fr-CA" b="0" dirty="0" err="1"/>
              <a:t>wp</a:t>
            </a:r>
            <a:r>
              <a:rPr lang="fr-CA" b="0" dirty="0"/>
              <a:t>-content/</a:t>
            </a:r>
            <a:r>
              <a:rPr lang="fr-CA" b="0" dirty="0" err="1"/>
              <a:t>uploads</a:t>
            </a:r>
            <a:r>
              <a:rPr lang="fr-CA" b="0" dirty="0"/>
              <a:t>/2021/04/05163646/Arctic-lessons-En-lesson1.pdf</a:t>
            </a: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746148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7281"/>
            <a:ext cx="9715500" cy="1378148"/>
          </a:xfrm>
        </p:spPr>
        <p:txBody>
          <a:bodyPr/>
          <a:lstStyle/>
          <a:p>
            <a:r>
              <a:rPr lang="en-US"/>
              <a:t>Click to edit Master title style</a:t>
            </a:r>
          </a:p>
        </p:txBody>
      </p:sp>
      <p:sp>
        <p:nvSpPr>
          <p:cNvPr id="3" name="Subtitle 2"/>
          <p:cNvSpPr>
            <a:spLocks noGrp="1"/>
          </p:cNvSpPr>
          <p:nvPr>
            <p:ph type="subTitle" idx="1"/>
          </p:nvPr>
        </p:nvSpPr>
        <p:spPr>
          <a:xfrm>
            <a:off x="1714500" y="3643312"/>
            <a:ext cx="8001000" cy="1643063"/>
          </a:xfrm>
        </p:spPr>
        <p:txBody>
          <a:bodyPr/>
          <a:lstStyle>
            <a:lvl1pPr marL="0" indent="0" algn="ctr">
              <a:buNone/>
              <a:defRPr>
                <a:solidFill>
                  <a:schemeClr val="tx1">
                    <a:tint val="75000"/>
                  </a:schemeClr>
                </a:solidFill>
              </a:defRPr>
            </a:lvl1pPr>
            <a:lvl2pPr marL="428620" indent="0" algn="ctr">
              <a:buNone/>
              <a:defRPr>
                <a:solidFill>
                  <a:schemeClr val="tx1">
                    <a:tint val="75000"/>
                  </a:schemeClr>
                </a:solidFill>
              </a:defRPr>
            </a:lvl2pPr>
            <a:lvl3pPr marL="857240" indent="0" algn="ctr">
              <a:buNone/>
              <a:defRPr>
                <a:solidFill>
                  <a:schemeClr val="tx1">
                    <a:tint val="75000"/>
                  </a:schemeClr>
                </a:solidFill>
              </a:defRPr>
            </a:lvl3pPr>
            <a:lvl4pPr marL="1285859" indent="0" algn="ctr">
              <a:buNone/>
              <a:defRPr>
                <a:solidFill>
                  <a:schemeClr val="tx1">
                    <a:tint val="75000"/>
                  </a:schemeClr>
                </a:solidFill>
              </a:defRPr>
            </a:lvl4pPr>
            <a:lvl5pPr marL="1714478" indent="0" algn="ctr">
              <a:buNone/>
              <a:defRPr>
                <a:solidFill>
                  <a:schemeClr val="tx1">
                    <a:tint val="75000"/>
                  </a:schemeClr>
                </a:solidFill>
              </a:defRPr>
            </a:lvl5pPr>
            <a:lvl6pPr marL="2143098" indent="0" algn="ctr">
              <a:buNone/>
              <a:defRPr>
                <a:solidFill>
                  <a:schemeClr val="tx1">
                    <a:tint val="75000"/>
                  </a:schemeClr>
                </a:solidFill>
              </a:defRPr>
            </a:lvl6pPr>
            <a:lvl7pPr marL="2571718" indent="0" algn="ctr">
              <a:buNone/>
              <a:defRPr>
                <a:solidFill>
                  <a:schemeClr val="tx1">
                    <a:tint val="75000"/>
                  </a:schemeClr>
                </a:solidFill>
              </a:defRPr>
            </a:lvl7pPr>
            <a:lvl8pPr marL="3000338" indent="0" algn="ctr">
              <a:buNone/>
              <a:defRPr>
                <a:solidFill>
                  <a:schemeClr val="tx1">
                    <a:tint val="75000"/>
                  </a:schemeClr>
                </a:solidFill>
              </a:defRPr>
            </a:lvl8pPr>
            <a:lvl9pPr marL="342895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E42BDE6-1D1A-3041-AC61-A950B41C1F44}"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6E17A6-FFFC-6740-8B46-0DEE17FB5904}"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57480"/>
            <a:ext cx="257175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257480"/>
            <a:ext cx="7524750"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A7040-6107-3E40-9647-FBBA76399A2E}"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8AC7F2-46AB-6D41-82D4-BF69028BD12F}"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131476"/>
            <a:ext cx="9715500"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02891" y="2725051"/>
            <a:ext cx="9715500" cy="1406425"/>
          </a:xfrm>
        </p:spPr>
        <p:txBody>
          <a:bodyPr anchor="b"/>
          <a:lstStyle>
            <a:lvl1pPr marL="0" indent="0">
              <a:buNone/>
              <a:defRPr sz="1875">
                <a:solidFill>
                  <a:schemeClr val="tx1">
                    <a:tint val="75000"/>
                  </a:schemeClr>
                </a:solidFill>
              </a:defRPr>
            </a:lvl1pPr>
            <a:lvl2pPr marL="428620" indent="0">
              <a:buNone/>
              <a:defRPr sz="1688">
                <a:solidFill>
                  <a:schemeClr val="tx1">
                    <a:tint val="75000"/>
                  </a:schemeClr>
                </a:solidFill>
              </a:defRPr>
            </a:lvl2pPr>
            <a:lvl3pPr marL="857240" indent="0">
              <a:buNone/>
              <a:defRPr sz="1500">
                <a:solidFill>
                  <a:schemeClr val="tx1">
                    <a:tint val="75000"/>
                  </a:schemeClr>
                </a:solidFill>
              </a:defRPr>
            </a:lvl3pPr>
            <a:lvl4pPr marL="1285859" indent="0">
              <a:buNone/>
              <a:defRPr sz="1313">
                <a:solidFill>
                  <a:schemeClr val="tx1">
                    <a:tint val="75000"/>
                  </a:schemeClr>
                </a:solidFill>
              </a:defRPr>
            </a:lvl4pPr>
            <a:lvl5pPr marL="1714478" indent="0">
              <a:buNone/>
              <a:defRPr sz="1313">
                <a:solidFill>
                  <a:schemeClr val="tx1">
                    <a:tint val="75000"/>
                  </a:schemeClr>
                </a:solidFill>
              </a:defRPr>
            </a:lvl5pPr>
            <a:lvl6pPr marL="2143098" indent="0">
              <a:buNone/>
              <a:defRPr sz="1313">
                <a:solidFill>
                  <a:schemeClr val="tx1">
                    <a:tint val="75000"/>
                  </a:schemeClr>
                </a:solidFill>
              </a:defRPr>
            </a:lvl6pPr>
            <a:lvl7pPr marL="2571718" indent="0">
              <a:buNone/>
              <a:defRPr sz="1313">
                <a:solidFill>
                  <a:schemeClr val="tx1">
                    <a:tint val="75000"/>
                  </a:schemeClr>
                </a:solidFill>
              </a:defRPr>
            </a:lvl7pPr>
            <a:lvl8pPr marL="3000338" indent="0">
              <a:buNone/>
              <a:defRPr sz="1313">
                <a:solidFill>
                  <a:schemeClr val="tx1">
                    <a:tint val="75000"/>
                  </a:schemeClr>
                </a:solidFill>
              </a:defRPr>
            </a:lvl8pPr>
            <a:lvl9pPr marL="3428958"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CFFD5B-E29E-9B4D-8D55-A5FCA9C517FE}"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125A97-9162-0A49-B888-EFA8A9542F37}"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1439168"/>
            <a:ext cx="5050235"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4" name="Content Placeholder 3"/>
          <p:cNvSpPr>
            <a:spLocks noGrp="1"/>
          </p:cNvSpPr>
          <p:nvPr>
            <p:ph sz="half" idx="2"/>
          </p:nvPr>
        </p:nvSpPr>
        <p:spPr>
          <a:xfrm>
            <a:off x="571500" y="2038945"/>
            <a:ext cx="5050235"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7" y="1439168"/>
            <a:ext cx="5052218"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06287" y="2038945"/>
            <a:ext cx="5052218"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3F5404-65F2-2A44-A726-37C4556FB91B}" type="datetime1">
              <a:rPr lang="fr-CA" smtClean="0"/>
              <a:t>2024-09-13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14829-0DAB-604F-B403-A752A979B43D}" type="datetime1">
              <a:rPr lang="fr-CA" smtClean="0"/>
              <a:t>2024-09-13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FCED77-4600-804B-B32F-C5B5B5C51555}" type="datetime1">
              <a:rPr lang="fr-CA" smtClean="0"/>
              <a:t>2024-09-13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3" y="255984"/>
            <a:ext cx="3760391"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468813" y="255992"/>
            <a:ext cx="6389688"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3" y="1345406"/>
            <a:ext cx="3760391" cy="4397872"/>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F6CD3D40-9849-7845-96F2-1E90F89BACE9}"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500562"/>
            <a:ext cx="68580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240360" y="574477"/>
            <a:ext cx="6858000" cy="3857625"/>
          </a:xfrm>
        </p:spPr>
        <p:txBody>
          <a:bodyPr/>
          <a:lstStyle>
            <a:lvl1pPr marL="0" indent="0">
              <a:buNone/>
              <a:defRPr sz="3000"/>
            </a:lvl1pPr>
            <a:lvl2pPr marL="428620" indent="0">
              <a:buNone/>
              <a:defRPr sz="2625"/>
            </a:lvl2pPr>
            <a:lvl3pPr marL="857240" indent="0">
              <a:buNone/>
              <a:defRPr sz="2250"/>
            </a:lvl3pPr>
            <a:lvl4pPr marL="1285859" indent="0">
              <a:buNone/>
              <a:defRPr sz="1875"/>
            </a:lvl4pPr>
            <a:lvl5pPr marL="1714478" indent="0">
              <a:buNone/>
              <a:defRPr sz="1875"/>
            </a:lvl5pPr>
            <a:lvl6pPr marL="2143098" indent="0">
              <a:buNone/>
              <a:defRPr sz="1875"/>
            </a:lvl6pPr>
            <a:lvl7pPr marL="2571718" indent="0">
              <a:buNone/>
              <a:defRPr sz="1875"/>
            </a:lvl7pPr>
            <a:lvl8pPr marL="3000338" indent="0">
              <a:buNone/>
              <a:defRPr sz="1875"/>
            </a:lvl8pPr>
            <a:lvl9pPr marL="3428958" indent="0">
              <a:buNone/>
              <a:defRPr sz="1875"/>
            </a:lvl9pPr>
          </a:lstStyle>
          <a:p>
            <a:endParaRPr lang="en-US"/>
          </a:p>
        </p:txBody>
      </p:sp>
      <p:sp>
        <p:nvSpPr>
          <p:cNvPr id="4" name="Text Placeholder 3"/>
          <p:cNvSpPr>
            <a:spLocks noGrp="1"/>
          </p:cNvSpPr>
          <p:nvPr>
            <p:ph type="body" sz="half" idx="2"/>
          </p:nvPr>
        </p:nvSpPr>
        <p:spPr>
          <a:xfrm>
            <a:off x="2240360" y="5031879"/>
            <a:ext cx="6858000" cy="754558"/>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A738A76E-26B4-A242-869A-E450B7F56C62}"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257473"/>
            <a:ext cx="1028700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1500189"/>
            <a:ext cx="1028700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5959085"/>
            <a:ext cx="266700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D0CADA93-AC09-8E4C-8202-C529447D8939}" type="datetime1">
              <a:rPr lang="fr-CA" smtClean="0"/>
              <a:t>2024-09-13</a:t>
            </a:fld>
            <a:endParaRPr lang="en-US"/>
          </a:p>
        </p:txBody>
      </p:sp>
      <p:sp>
        <p:nvSpPr>
          <p:cNvPr id="5" name="Footer Placeholder 4"/>
          <p:cNvSpPr>
            <a:spLocks noGrp="1"/>
          </p:cNvSpPr>
          <p:nvPr>
            <p:ph type="ftr" sz="quarter" idx="3"/>
          </p:nvPr>
        </p:nvSpPr>
        <p:spPr>
          <a:xfrm>
            <a:off x="3905251" y="5959085"/>
            <a:ext cx="3619500"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5959085"/>
            <a:ext cx="266700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57240" rtl="0" eaLnBrk="1" latinLnBrk="0" hangingPunct="1">
        <a:spcBef>
          <a:spcPct val="0"/>
        </a:spcBef>
        <a:buNone/>
        <a:defRPr sz="4125" kern="1200">
          <a:solidFill>
            <a:schemeClr val="tx1"/>
          </a:solidFill>
          <a:latin typeface="+mj-lt"/>
          <a:ea typeface="+mj-ea"/>
          <a:cs typeface="+mj-cs"/>
        </a:defRPr>
      </a:lvl1pPr>
    </p:titleStyle>
    <p:bodyStyle>
      <a:lvl1pPr marL="321465" indent="-321465" algn="l" defTabSz="85724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06" indent="-267888" algn="l" defTabSz="85724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50" indent="-214310" algn="l" defTabSz="85724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69"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78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0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2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4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26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40" rtl="0" eaLnBrk="1" latinLnBrk="0" hangingPunct="1">
        <a:defRPr sz="1688" kern="1200">
          <a:solidFill>
            <a:schemeClr val="tx1"/>
          </a:solidFill>
          <a:latin typeface="+mn-lt"/>
          <a:ea typeface="+mn-ea"/>
          <a:cs typeface="+mn-cs"/>
        </a:defRPr>
      </a:lvl1pPr>
      <a:lvl2pPr marL="428620" algn="l" defTabSz="857240" rtl="0" eaLnBrk="1" latinLnBrk="0" hangingPunct="1">
        <a:defRPr sz="1688" kern="1200">
          <a:solidFill>
            <a:schemeClr val="tx1"/>
          </a:solidFill>
          <a:latin typeface="+mn-lt"/>
          <a:ea typeface="+mn-ea"/>
          <a:cs typeface="+mn-cs"/>
        </a:defRPr>
      </a:lvl2pPr>
      <a:lvl3pPr marL="857240" algn="l" defTabSz="857240" rtl="0" eaLnBrk="1" latinLnBrk="0" hangingPunct="1">
        <a:defRPr sz="1688" kern="1200">
          <a:solidFill>
            <a:schemeClr val="tx1"/>
          </a:solidFill>
          <a:latin typeface="+mn-lt"/>
          <a:ea typeface="+mn-ea"/>
          <a:cs typeface="+mn-cs"/>
        </a:defRPr>
      </a:lvl3pPr>
      <a:lvl4pPr marL="1285859" algn="l" defTabSz="857240" rtl="0" eaLnBrk="1" latinLnBrk="0" hangingPunct="1">
        <a:defRPr sz="1688" kern="1200">
          <a:solidFill>
            <a:schemeClr val="tx1"/>
          </a:solidFill>
          <a:latin typeface="+mn-lt"/>
          <a:ea typeface="+mn-ea"/>
          <a:cs typeface="+mn-cs"/>
        </a:defRPr>
      </a:lvl4pPr>
      <a:lvl5pPr marL="1714478" algn="l" defTabSz="857240" rtl="0" eaLnBrk="1" latinLnBrk="0" hangingPunct="1">
        <a:defRPr sz="1688" kern="1200">
          <a:solidFill>
            <a:schemeClr val="tx1"/>
          </a:solidFill>
          <a:latin typeface="+mn-lt"/>
          <a:ea typeface="+mn-ea"/>
          <a:cs typeface="+mn-cs"/>
        </a:defRPr>
      </a:lvl5pPr>
      <a:lvl6pPr marL="2143098" algn="l" defTabSz="857240" rtl="0" eaLnBrk="1" latinLnBrk="0" hangingPunct="1">
        <a:defRPr sz="1688" kern="1200">
          <a:solidFill>
            <a:schemeClr val="tx1"/>
          </a:solidFill>
          <a:latin typeface="+mn-lt"/>
          <a:ea typeface="+mn-ea"/>
          <a:cs typeface="+mn-cs"/>
        </a:defRPr>
      </a:lvl6pPr>
      <a:lvl7pPr marL="2571718" algn="l" defTabSz="857240" rtl="0" eaLnBrk="1" latinLnBrk="0" hangingPunct="1">
        <a:defRPr sz="1688" kern="1200">
          <a:solidFill>
            <a:schemeClr val="tx1"/>
          </a:solidFill>
          <a:latin typeface="+mn-lt"/>
          <a:ea typeface="+mn-ea"/>
          <a:cs typeface="+mn-cs"/>
        </a:defRPr>
      </a:lvl7pPr>
      <a:lvl8pPr marL="3000338" algn="l" defTabSz="857240" rtl="0" eaLnBrk="1" latinLnBrk="0" hangingPunct="1">
        <a:defRPr sz="1688" kern="1200">
          <a:solidFill>
            <a:schemeClr val="tx1"/>
          </a:solidFill>
          <a:latin typeface="+mn-lt"/>
          <a:ea typeface="+mn-ea"/>
          <a:cs typeface="+mn-cs"/>
        </a:defRPr>
      </a:lvl8pPr>
      <a:lvl9pPr marL="3428958" algn="l" defTabSz="85724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0YCxBxU6Jmw" TargetMode="External"/><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image" Target="../media/image11.png"/><Relationship Id="rId10" Type="http://schemas.openxmlformats.org/officeDocument/2006/relationships/image" Target="../media/image28.svg"/><Relationship Id="rId4" Type="http://schemas.openxmlformats.org/officeDocument/2006/relationships/image" Target="../media/image10.sv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9.jpeg"/><Relationship Id="rId7"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0.png"/><Relationship Id="rId3" Type="http://schemas.openxmlformats.org/officeDocument/2006/relationships/image" Target="../media/image33.jpeg"/><Relationship Id="rId7" Type="http://schemas.openxmlformats.org/officeDocument/2006/relationships/image" Target="../media/image37.png"/><Relationship Id="rId12"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11.png"/><Relationship Id="rId5" Type="http://schemas.openxmlformats.org/officeDocument/2006/relationships/image" Target="../media/image35.png"/><Relationship Id="rId10" Type="http://schemas.openxmlformats.org/officeDocument/2006/relationships/image" Target="../media/image10.svg"/><Relationship Id="rId4" Type="http://schemas.openxmlformats.org/officeDocument/2006/relationships/image" Target="../media/image34.png"/><Relationship Id="rId9" Type="http://schemas.openxmlformats.org/officeDocument/2006/relationships/image" Target="../media/image9.pn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8.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microsoft.com/office/2018/10/relationships/comments" Target="../comments/modernComment_117_0.xml"/><Relationship Id="rId7" Type="http://schemas.openxmlformats.org/officeDocument/2006/relationships/image" Target="../media/image60.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70.png"/><Relationship Id="rId18" Type="http://schemas.openxmlformats.org/officeDocument/2006/relationships/image" Target="../media/image75.svg"/><Relationship Id="rId3" Type="http://schemas.openxmlformats.org/officeDocument/2006/relationships/image" Target="../media/image61.png"/><Relationship Id="rId21" Type="http://schemas.openxmlformats.org/officeDocument/2006/relationships/image" Target="../media/image78.png"/><Relationship Id="rId7" Type="http://schemas.openxmlformats.org/officeDocument/2006/relationships/image" Target="../media/image65.png"/><Relationship Id="rId12" Type="http://schemas.openxmlformats.org/officeDocument/2006/relationships/image" Target="../media/image69.svg"/><Relationship Id="rId17" Type="http://schemas.openxmlformats.org/officeDocument/2006/relationships/image" Target="../media/image74.png"/><Relationship Id="rId2" Type="http://schemas.openxmlformats.org/officeDocument/2006/relationships/notesSlide" Target="../notesSlides/notesSlide23.xml"/><Relationship Id="rId16" Type="http://schemas.openxmlformats.org/officeDocument/2006/relationships/image" Target="../media/image73.svg"/><Relationship Id="rId20" Type="http://schemas.openxmlformats.org/officeDocument/2006/relationships/image" Target="../media/image77.sv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68.png"/><Relationship Id="rId5" Type="http://schemas.openxmlformats.org/officeDocument/2006/relationships/image" Target="../media/image63.png"/><Relationship Id="rId15" Type="http://schemas.openxmlformats.org/officeDocument/2006/relationships/image" Target="../media/image72.png"/><Relationship Id="rId10" Type="http://schemas.openxmlformats.org/officeDocument/2006/relationships/image" Target="../media/image67.svg"/><Relationship Id="rId19" Type="http://schemas.openxmlformats.org/officeDocument/2006/relationships/image" Target="../media/image76.png"/><Relationship Id="rId4" Type="http://schemas.openxmlformats.org/officeDocument/2006/relationships/image" Target="../media/image62.svg"/><Relationship Id="rId9" Type="http://schemas.openxmlformats.org/officeDocument/2006/relationships/image" Target="../media/image66.png"/><Relationship Id="rId14" Type="http://schemas.openxmlformats.org/officeDocument/2006/relationships/image" Target="../media/image71.svg"/><Relationship Id="rId22" Type="http://schemas.openxmlformats.org/officeDocument/2006/relationships/image" Target="../media/image79.svg"/></Relationships>
</file>

<file path=ppt/slides/_rels/slide2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72.png"/><Relationship Id="rId18" Type="http://schemas.openxmlformats.org/officeDocument/2006/relationships/image" Target="../media/image79.svg"/><Relationship Id="rId3" Type="http://schemas.openxmlformats.org/officeDocument/2006/relationships/image" Target="../media/image80.png"/><Relationship Id="rId21" Type="http://schemas.openxmlformats.org/officeDocument/2006/relationships/image" Target="../media/image76.png"/><Relationship Id="rId7" Type="http://schemas.openxmlformats.org/officeDocument/2006/relationships/image" Target="../media/image65.png"/><Relationship Id="rId12" Type="http://schemas.openxmlformats.org/officeDocument/2006/relationships/image" Target="../media/image69.svg"/><Relationship Id="rId17" Type="http://schemas.openxmlformats.org/officeDocument/2006/relationships/image" Target="../media/image78.png"/><Relationship Id="rId2" Type="http://schemas.openxmlformats.org/officeDocument/2006/relationships/notesSlide" Target="../notesSlides/notesSlide24.xml"/><Relationship Id="rId16" Type="http://schemas.openxmlformats.org/officeDocument/2006/relationships/image" Target="../media/image71.svg"/><Relationship Id="rId20" Type="http://schemas.openxmlformats.org/officeDocument/2006/relationships/image" Target="../media/image75.sv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68.png"/><Relationship Id="rId5" Type="http://schemas.openxmlformats.org/officeDocument/2006/relationships/image" Target="../media/image63.png"/><Relationship Id="rId15" Type="http://schemas.openxmlformats.org/officeDocument/2006/relationships/image" Target="../media/image70.png"/><Relationship Id="rId10" Type="http://schemas.openxmlformats.org/officeDocument/2006/relationships/image" Target="../media/image67.svg"/><Relationship Id="rId19" Type="http://schemas.openxmlformats.org/officeDocument/2006/relationships/image" Target="../media/image74.png"/><Relationship Id="rId4" Type="http://schemas.openxmlformats.org/officeDocument/2006/relationships/image" Target="../media/image48.png"/><Relationship Id="rId9" Type="http://schemas.openxmlformats.org/officeDocument/2006/relationships/image" Target="../media/image66.png"/><Relationship Id="rId14" Type="http://schemas.openxmlformats.org/officeDocument/2006/relationships/image" Target="../media/image73.svg"/><Relationship Id="rId22" Type="http://schemas.openxmlformats.org/officeDocument/2006/relationships/image" Target="../media/image77.svg"/></Relationships>
</file>

<file path=ppt/slides/_rels/slide2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48.png"/><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sv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8" Type="http://schemas.openxmlformats.org/officeDocument/2006/relationships/hyperlink" Target="https://www.edcan.ca/wp-content/uploads/Discussion-Kit-September-2019-Hirsh.pdf" TargetMode="External"/><Relationship Id="rId3" Type="http://schemas.openxmlformats.org/officeDocument/2006/relationships/hyperlink" Target="https://archipel.uqam.ca/14430/1/D3905.pdf" TargetMode="External"/><Relationship Id="rId7" Type="http://schemas.openxmlformats.org/officeDocument/2006/relationships/hyperlink" Target="https://www.cipcd.ca/wp-content/uploads/2014/04/CSMB_-Guide_sujets-sensibles_final..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docs.google.com/document/d/1tuMuMVnI7soHLcTNxzCTqcpkun0ASHW_WvNuxphyyxA/edit" TargetMode="External"/><Relationship Id="rId5" Type="http://schemas.openxmlformats.org/officeDocument/2006/relationships/hyperlink" Target="https://www.learningforjustice.org/sites/default/files/2021-01/TT-Let-s-Talk-Publication-January-2020.pdf" TargetMode="External"/><Relationship Id="rId4" Type="http://schemas.openxmlformats.org/officeDocument/2006/relationships/hyperlink" Target="mailto:veronique.paul2@uqat.c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94.png"/><Relationship Id="rId4" Type="http://schemas.openxmlformats.org/officeDocument/2006/relationships/image" Target="../media/image93.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8.png"/><Relationship Id="rId7" Type="http://schemas.openxmlformats.org/officeDocument/2006/relationships/image" Target="../media/image103.sv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svg"/><Relationship Id="rId10" Type="http://schemas.openxmlformats.org/officeDocument/2006/relationships/image" Target="../media/image52.png"/><Relationship Id="rId4" Type="http://schemas.openxmlformats.org/officeDocument/2006/relationships/image" Target="../media/image100.png"/><Relationship Id="rId9" Type="http://schemas.openxmlformats.org/officeDocument/2006/relationships/image" Target="../media/image104.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07.png"/><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52.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9.png"/><Relationship Id="rId7" Type="http://schemas.openxmlformats.org/officeDocument/2006/relationships/image" Target="../media/image111.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48.png"/><Relationship Id="rId4" Type="http://schemas.openxmlformats.org/officeDocument/2006/relationships/image" Target="../media/image110.svg"/><Relationship Id="rId9" Type="http://schemas.openxmlformats.org/officeDocument/2006/relationships/image" Target="../media/image113.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14.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www.recitus.qc.ca/ressources/primaire/publication/aspects-de-societe" TargetMode="External"/><Relationship Id="rId3" Type="http://schemas.openxmlformats.org/officeDocument/2006/relationships/hyperlink" Target="https://archipel.uqam.ca/14430/1/D3905.pdf" TargetMode="External"/><Relationship Id="rId7" Type="http://schemas.openxmlformats.org/officeDocument/2006/relationships/hyperlink" Target="https://commons.wikimedia.org/w/index.php?curid=50647632" TargetMode="External"/><Relationship Id="rId12" Type="http://schemas.openxmlformats.org/officeDocument/2006/relationships/hyperlink" Target="https://doi.org/10.7202/1004074ar"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s://www.makivik.org/wp-content/uploads/2013/02/welcome_to_nunavik.gif" TargetMode="External"/><Relationship Id="rId11" Type="http://schemas.openxmlformats.org/officeDocument/2006/relationships/hyperlink" Target="http://www.earth.google.com/" TargetMode="External"/><Relationship Id="rId5" Type="http://schemas.openxmlformats.org/officeDocument/2006/relationships/hyperlink" Target="https://www.itk.ca/wp-content/uploads/2019/04/ITK-Map-20190118-digital-rgb.pdf" TargetMode="External"/><Relationship Id="rId10" Type="http://schemas.openxmlformats.org/officeDocument/2006/relationships/hyperlink" Target="https://commons.wikimedia.org/wiki/File:Nouvelle-France_map-en.svg" TargetMode="External"/><Relationship Id="rId4" Type="http://schemas.openxmlformats.org/officeDocument/2006/relationships/hyperlink" Target="http://www.education.gouv.qc.ca/fileadmin/site_web/documents/education/jeunes/pfeq/PFEQ_univers-social_EN.pdf" TargetMode="External"/><Relationship Id="rId9" Type="http://schemas.openxmlformats.org/officeDocument/2006/relationships/hyperlink" Target="https://www.makivik.org/nunavik-map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9.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CE52ED-2075-F5EB-60EC-065AB78B34A0}"/>
              </a:ext>
            </a:extLst>
          </p:cNvPr>
          <p:cNvSpPr/>
          <p:nvPr/>
        </p:nvSpPr>
        <p:spPr>
          <a:xfrm>
            <a:off x="3086100" y="-104260"/>
            <a:ext cx="6150727" cy="1952587"/>
          </a:xfrm>
          <a:prstGeom prst="rect">
            <a:avLst/>
          </a:prstGeom>
          <a:noFill/>
        </p:spPr>
        <p:txBody>
          <a:bodyPr vert="horz" wrap="square" lIns="85725" tIns="42863" rIns="85725" bIns="42863" anchor="t" anchorCtr="1">
            <a:spAutoFit/>
            <a:scene3d>
              <a:camera prst="orthographicFront"/>
              <a:lightRig rig="threePt" dir="t"/>
            </a:scene3d>
            <a:sp3d>
              <a:bevelT w="0"/>
            </a:sp3d>
          </a:bodyPr>
          <a:lstStyle/>
          <a:p>
            <a:pPr algn="ctr"/>
            <a:r>
              <a:rPr lang="fr-CA" sz="5063" b="1" dirty="0">
                <a:ln w="9525">
                  <a:solidFill>
                    <a:srgbClr val="FFFD78"/>
                  </a:solidFill>
                  <a:prstDash val="solid"/>
                </a:ln>
                <a:solidFill>
                  <a:schemeClr val="accent5"/>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Social Sciences</a:t>
            </a:r>
          </a:p>
          <a:p>
            <a:pPr algn="ctr"/>
            <a:r>
              <a:rPr lang="fr-CA" sz="5063" b="1"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Grade 3 </a:t>
            </a:r>
          </a:p>
          <a:p>
            <a:pPr algn="ctr"/>
            <a:r>
              <a:rPr lang="fr-CA"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Teacher guide</a:t>
            </a:r>
            <a:endParaRPr lang="fr-FR"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68762" y="1028111"/>
            <a:ext cx="3606477" cy="782265"/>
          </a:xfrm>
          <a:prstGeom prst="rect">
            <a:avLst/>
          </a:prstGeom>
        </p:spPr>
        <p:txBody>
          <a:bodyPr lIns="0" tIns="0" rIns="0" bIns="0" rtlCol="0" anchor="t">
            <a:spAutoFit/>
          </a:bodyPr>
          <a:lstStyle/>
          <a:p>
            <a:pPr algn="ctr">
              <a:lnSpc>
                <a:spcPts val="3149"/>
              </a:lnSpc>
            </a:pPr>
            <a:r>
              <a:rPr lang="en-US" sz="2250">
                <a:solidFill>
                  <a:srgbClr val="000000"/>
                </a:solidFill>
                <a:latin typeface="League Spartan"/>
              </a:rPr>
              <a:t>Province of Quebec map</a:t>
            </a:r>
          </a:p>
        </p:txBody>
      </p:sp>
      <p:pic>
        <p:nvPicPr>
          <p:cNvPr id="8" name="Picture 2">
            <a:extLst>
              <a:ext uri="{FF2B5EF4-FFF2-40B4-BE49-F238E27FC236}">
                <a16:creationId xmlns:a16="http://schemas.microsoft.com/office/drawing/2014/main" id="{8FB4E6A6-3181-BBF9-72E5-8291CFF3A9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12" name="Picture 4">
            <a:extLst>
              <a:ext uri="{FF2B5EF4-FFF2-40B4-BE49-F238E27FC236}">
                <a16:creationId xmlns:a16="http://schemas.microsoft.com/office/drawing/2014/main" id="{274AA6EB-0D39-1DED-809B-139182B21D36}"/>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13" name="TextBox 30">
            <a:extLst>
              <a:ext uri="{FF2B5EF4-FFF2-40B4-BE49-F238E27FC236}">
                <a16:creationId xmlns:a16="http://schemas.microsoft.com/office/drawing/2014/main" id="{3D1A68A7-EFCC-D3AB-CB3B-71AFF1C31E8D}"/>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pic>
        <p:nvPicPr>
          <p:cNvPr id="22" name="Image 21">
            <a:extLst>
              <a:ext uri="{FF2B5EF4-FFF2-40B4-BE49-F238E27FC236}">
                <a16:creationId xmlns:a16="http://schemas.microsoft.com/office/drawing/2014/main" id="{6ABE9EF5-E19A-E203-B20D-1E978EC132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8588" y="1502982"/>
            <a:ext cx="6452912" cy="4959724"/>
          </a:xfrm>
          <a:prstGeom prst="rect">
            <a:avLst/>
          </a:prstGeom>
        </p:spPr>
      </p:pic>
      <p:sp>
        <p:nvSpPr>
          <p:cNvPr id="3" name="Ellipse 2">
            <a:extLst>
              <a:ext uri="{FF2B5EF4-FFF2-40B4-BE49-F238E27FC236}">
                <a16:creationId xmlns:a16="http://schemas.microsoft.com/office/drawing/2014/main" id="{21573220-35C4-F0A5-AFC1-A22368C0969A}"/>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83532" y="969675"/>
            <a:ext cx="3673553" cy="384721"/>
          </a:xfrm>
          <a:prstGeom prst="rect">
            <a:avLst/>
          </a:prstGeom>
        </p:spPr>
        <p:txBody>
          <a:bodyPr wrap="square" lIns="0" tIns="0" rIns="0" bIns="0" rtlCol="0" anchor="t">
            <a:spAutoFit/>
          </a:bodyPr>
          <a:lstStyle/>
          <a:p>
            <a:pPr algn="ctr">
              <a:lnSpc>
                <a:spcPts val="3149"/>
              </a:lnSpc>
            </a:pPr>
            <a:r>
              <a:rPr lang="en-US" sz="2250">
                <a:solidFill>
                  <a:srgbClr val="000000"/>
                </a:solidFill>
                <a:latin typeface="League Spartan"/>
              </a:rPr>
              <a:t>Nunavik in Canada</a:t>
            </a:r>
          </a:p>
        </p:txBody>
      </p:sp>
      <p:pic>
        <p:nvPicPr>
          <p:cNvPr id="23" name="Picture 2">
            <a:extLst>
              <a:ext uri="{FF2B5EF4-FFF2-40B4-BE49-F238E27FC236}">
                <a16:creationId xmlns:a16="http://schemas.microsoft.com/office/drawing/2014/main" id="{A7C6A962-8433-F822-9EA4-751117768C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24" name="Picture 4">
            <a:extLst>
              <a:ext uri="{FF2B5EF4-FFF2-40B4-BE49-F238E27FC236}">
                <a16:creationId xmlns:a16="http://schemas.microsoft.com/office/drawing/2014/main" id="{AFF1AFA0-ECBD-DFD9-E3CC-A66549BB56A9}"/>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25" name="TextBox 30">
            <a:extLst>
              <a:ext uri="{FF2B5EF4-FFF2-40B4-BE49-F238E27FC236}">
                <a16:creationId xmlns:a16="http://schemas.microsoft.com/office/drawing/2014/main" id="{015860C2-7B71-8A7D-15E4-228470148E92}"/>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pic>
        <p:nvPicPr>
          <p:cNvPr id="27" name="Image 26">
            <a:extLst>
              <a:ext uri="{FF2B5EF4-FFF2-40B4-BE49-F238E27FC236}">
                <a16:creationId xmlns:a16="http://schemas.microsoft.com/office/drawing/2014/main" id="{94FC7C0F-F909-6B85-03BD-B9507AAB5A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520" y="1394122"/>
            <a:ext cx="5334000" cy="53459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46EDF15C-2F71-6AB1-866B-E505500C476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10</a:t>
            </a:r>
          </a:p>
        </p:txBody>
      </p:sp>
      <p:pic>
        <p:nvPicPr>
          <p:cNvPr id="4" name="Picture 12">
            <a:extLst>
              <a:ext uri="{FF2B5EF4-FFF2-40B4-BE49-F238E27FC236}">
                <a16:creationId xmlns:a16="http://schemas.microsoft.com/office/drawing/2014/main" id="{1212CC2C-A7DC-7EB3-4D11-BBE865E760E3}"/>
              </a:ext>
            </a:extLst>
          </p:cNvPr>
          <p:cNvPicPr>
            <a:picLocks noChangeAspect="1"/>
          </p:cNvPicPr>
          <p:nvPr/>
        </p:nvPicPr>
        <p:blipFill>
          <a:blip r:embed="rId7"/>
          <a:srcRect/>
          <a:stretch>
            <a:fillRect/>
          </a:stretch>
        </p:blipFill>
        <p:spPr>
          <a:xfrm>
            <a:off x="5043889" y="4052799"/>
            <a:ext cx="3047303" cy="2822158"/>
          </a:xfrm>
          <a:prstGeom prst="rect">
            <a:avLst/>
          </a:prstGeom>
        </p:spPr>
      </p:pic>
      <p:grpSp>
        <p:nvGrpSpPr>
          <p:cNvPr id="5" name="Group 4">
            <a:extLst>
              <a:ext uri="{FF2B5EF4-FFF2-40B4-BE49-F238E27FC236}">
                <a16:creationId xmlns:a16="http://schemas.microsoft.com/office/drawing/2014/main" id="{BAC0540A-AEC2-488E-A754-E860DEE9536D}"/>
              </a:ext>
            </a:extLst>
          </p:cNvPr>
          <p:cNvGrpSpPr/>
          <p:nvPr/>
        </p:nvGrpSpPr>
        <p:grpSpPr>
          <a:xfrm>
            <a:off x="5781781" y="3256708"/>
            <a:ext cx="3173341" cy="966623"/>
            <a:chOff x="0" y="0"/>
            <a:chExt cx="7620000" cy="4347065"/>
          </a:xfrm>
        </p:grpSpPr>
        <p:sp>
          <p:nvSpPr>
            <p:cNvPr id="6" name="Freeform 5">
              <a:extLst>
                <a:ext uri="{FF2B5EF4-FFF2-40B4-BE49-F238E27FC236}">
                  <a16:creationId xmlns:a16="http://schemas.microsoft.com/office/drawing/2014/main" id="{ACB1CA4B-1A11-64F0-D673-406FFC4CFB1C}"/>
                </a:ext>
              </a:extLst>
            </p:cNvPr>
            <p:cNvSpPr/>
            <p:nvPr/>
          </p:nvSpPr>
          <p:spPr>
            <a:xfrm>
              <a:off x="0" y="0"/>
              <a:ext cx="7620000" cy="4347065"/>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rgbClr val="F7FBFF"/>
            </a:solidFill>
          </p:spPr>
          <p:txBody>
            <a:bodyPr/>
            <a:lstStyle/>
            <a:p>
              <a:r>
                <a:rPr lang="en-CA" dirty="0">
                  <a:latin typeface="Open Sans" panose="020B0606030504020204" pitchFamily="34" charset="0"/>
                  <a:ea typeface="Open Sans" panose="020B0606030504020204" pitchFamily="34" charset="0"/>
                  <a:cs typeface="Open Sans" panose="020B0606030504020204" pitchFamily="34" charset="0"/>
                </a:rPr>
                <a:t>We had our own way to map the territory. Watch </a:t>
              </a:r>
              <a:r>
                <a:rPr lang="en-CA" dirty="0">
                  <a:latin typeface="Open Sans" panose="020B0606030504020204" pitchFamily="34" charset="0"/>
                  <a:ea typeface="Open Sans" panose="020B0606030504020204" pitchFamily="34" charset="0"/>
                  <a:cs typeface="Open Sans" panose="020B0606030504020204" pitchFamily="34" charset="0"/>
                  <a:hlinkClick r:id="rId8"/>
                </a:rPr>
                <a:t>this video</a:t>
              </a:r>
              <a:r>
                <a:rPr lang="en-CA" dirty="0">
                  <a:latin typeface="Open Sans" panose="020B0606030504020204" pitchFamily="34" charset="0"/>
                  <a:ea typeface="Open Sans" panose="020B0606030504020204" pitchFamily="34" charset="0"/>
                  <a:cs typeface="Open Sans" panose="020B0606030504020204" pitchFamily="34" charset="0"/>
                </a:rPr>
                <a:t> to learn more.</a:t>
              </a:r>
            </a:p>
          </p:txBody>
        </p:sp>
      </p:grpSp>
      <p:pic>
        <p:nvPicPr>
          <p:cNvPr id="8" name="Graphique 7" descr="Badge Question Mark avec un remplissage uni">
            <a:extLst>
              <a:ext uri="{FF2B5EF4-FFF2-40B4-BE49-F238E27FC236}">
                <a16:creationId xmlns:a16="http://schemas.microsoft.com/office/drawing/2014/main" id="{221B35C3-45E5-BAE2-0ED0-9FD2FEE8A3A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681938">
            <a:off x="8440070" y="2805242"/>
            <a:ext cx="623758" cy="623758"/>
          </a:xfrm>
          <a:prstGeom prst="rect">
            <a:avLst/>
          </a:prstGeom>
        </p:spPr>
      </p:pic>
      <p:sp>
        <p:nvSpPr>
          <p:cNvPr id="9" name="TextBox 11">
            <a:extLst>
              <a:ext uri="{FF2B5EF4-FFF2-40B4-BE49-F238E27FC236}">
                <a16:creationId xmlns:a16="http://schemas.microsoft.com/office/drawing/2014/main" id="{DA5743B9-E69A-96B9-BF90-01E3E5150D33}"/>
              </a:ext>
            </a:extLst>
          </p:cNvPr>
          <p:cNvSpPr txBox="1"/>
          <p:nvPr/>
        </p:nvSpPr>
        <p:spPr>
          <a:xfrm>
            <a:off x="4843740" y="2944820"/>
            <a:ext cx="3673553" cy="352019"/>
          </a:xfrm>
          <a:prstGeom prst="rect">
            <a:avLst/>
          </a:prstGeom>
        </p:spPr>
        <p:txBody>
          <a:bodyPr wrap="square" lIns="0" tIns="0" rIns="0" bIns="0" rtlCol="0" anchor="t">
            <a:spAutoFit/>
          </a:bodyPr>
          <a:lstStyle/>
          <a:p>
            <a:pPr algn="ctr">
              <a:lnSpc>
                <a:spcPts val="3149"/>
              </a:lnSpc>
            </a:pPr>
            <a:r>
              <a:rPr lang="en-US" sz="1400">
                <a:solidFill>
                  <a:schemeClr val="tx2">
                    <a:lumMod val="75000"/>
                  </a:schemeClr>
                </a:solidFill>
                <a:latin typeface="League Spartan"/>
              </a:rPr>
              <a:t>Did you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BD98C7-1037-AA7D-2FA8-F79788FBC808}"/>
              </a:ext>
            </a:extLst>
          </p:cNvPr>
          <p:cNvSpPr/>
          <p:nvPr/>
        </p:nvSpPr>
        <p:spPr>
          <a:xfrm>
            <a:off x="260935" y="940738"/>
            <a:ext cx="6302703" cy="5681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5799190" y="1969852"/>
            <a:ext cx="2904211" cy="3773076"/>
            <a:chOff x="6747932" y="2037079"/>
            <a:chExt cx="3321298" cy="5984241"/>
          </a:xfrm>
        </p:grpSpPr>
        <p:pic>
          <p:nvPicPr>
            <p:cNvPr id="5" name="Picture 5"/>
            <p:cNvPicPr>
              <a:picLocks noChangeAspect="1"/>
            </p:cNvPicPr>
            <p:nvPr/>
          </p:nvPicPr>
          <p:blipFill>
            <a:blip r:embed="rId3"/>
            <a:srcRect l="2265" r="2265"/>
            <a:stretch>
              <a:fillRect/>
            </a:stretch>
          </p:blipFill>
          <p:spPr>
            <a:xfrm>
              <a:off x="6747932" y="2037079"/>
              <a:ext cx="3321298" cy="1916330"/>
            </a:xfrm>
            <a:prstGeom prst="rect">
              <a:avLst/>
            </a:prstGeom>
          </p:spPr>
        </p:pic>
        <p:pic>
          <p:nvPicPr>
            <p:cNvPr id="6" name="Picture 6"/>
            <p:cNvPicPr>
              <a:picLocks noChangeAspect="1"/>
            </p:cNvPicPr>
            <p:nvPr/>
          </p:nvPicPr>
          <p:blipFill>
            <a:blip r:embed="rId4"/>
            <a:srcRect t="6726" b="6726"/>
            <a:stretch>
              <a:fillRect/>
            </a:stretch>
          </p:blipFill>
          <p:spPr>
            <a:xfrm>
              <a:off x="6747933" y="4074160"/>
              <a:ext cx="3310467" cy="1910080"/>
            </a:xfrm>
            <a:prstGeom prst="rect">
              <a:avLst/>
            </a:prstGeom>
          </p:spPr>
        </p:pic>
        <p:pic>
          <p:nvPicPr>
            <p:cNvPr id="7" name="Picture 7"/>
            <p:cNvPicPr>
              <a:picLocks noChangeAspect="1"/>
            </p:cNvPicPr>
            <p:nvPr/>
          </p:nvPicPr>
          <p:blipFill>
            <a:blip r:embed="rId5"/>
            <a:srcRect t="6726" b="6726"/>
            <a:stretch>
              <a:fillRect/>
            </a:stretch>
          </p:blipFill>
          <p:spPr>
            <a:xfrm>
              <a:off x="6747933" y="6111240"/>
              <a:ext cx="3310467" cy="1910080"/>
            </a:xfrm>
            <a:prstGeom prst="rect">
              <a:avLst/>
            </a:prstGeom>
          </p:spPr>
        </p:pic>
      </p:grpSp>
      <p:sp>
        <p:nvSpPr>
          <p:cNvPr id="12" name="TextBox 12"/>
          <p:cNvSpPr txBox="1"/>
          <p:nvPr/>
        </p:nvSpPr>
        <p:spPr>
          <a:xfrm>
            <a:off x="378802" y="1078529"/>
            <a:ext cx="6184836" cy="384721"/>
          </a:xfrm>
          <a:prstGeom prst="rect">
            <a:avLst/>
          </a:prstGeom>
        </p:spPr>
        <p:txBody>
          <a:bodyPr wrap="square" lIns="0" tIns="0" rIns="0" bIns="0" rtlCol="0" anchor="t">
            <a:spAutoFit/>
          </a:bodyPr>
          <a:lstStyle/>
          <a:p>
            <a:pPr algn="ctr">
              <a:lnSpc>
                <a:spcPts val="3149"/>
              </a:lnSpc>
            </a:pPr>
            <a:r>
              <a:rPr lang="en-US" sz="2250">
                <a:solidFill>
                  <a:srgbClr val="000000"/>
                </a:solidFill>
                <a:latin typeface="League Spartan"/>
              </a:rPr>
              <a:t>Climatic zones in the Province of Quebec</a:t>
            </a:r>
          </a:p>
        </p:txBody>
      </p:sp>
      <p:sp>
        <p:nvSpPr>
          <p:cNvPr id="15" name="TextBox 15"/>
          <p:cNvSpPr txBox="1"/>
          <p:nvPr/>
        </p:nvSpPr>
        <p:spPr>
          <a:xfrm>
            <a:off x="327460" y="5922234"/>
            <a:ext cx="4587426" cy="308098"/>
          </a:xfrm>
          <a:prstGeom prst="rect">
            <a:avLst/>
          </a:prstGeom>
        </p:spPr>
        <p:txBody>
          <a:bodyPr wrap="square" lIns="0" tIns="0" rIns="0" bIns="0" rtlCol="0" anchor="t">
            <a:spAutoFit/>
          </a:bodyPr>
          <a:lstStyle/>
          <a:p>
            <a:pPr marL="428620" indent="-428620">
              <a:lnSpc>
                <a:spcPct val="150000"/>
              </a:lnSpc>
              <a:buFont typeface="+mj-lt"/>
              <a:buAutoNum type="arabicPeriod"/>
            </a:pPr>
            <a:r>
              <a:rPr lang="en-US" sz="1500">
                <a:solidFill>
                  <a:schemeClr val="tx2">
                    <a:lumMod val="75000"/>
                  </a:schemeClr>
                </a:solidFill>
                <a:latin typeface="Open Sans Light"/>
              </a:rPr>
              <a:t>What is the climate where you live?</a:t>
            </a:r>
            <a:r>
              <a:rPr lang="en-US" sz="1500">
                <a:solidFill>
                  <a:schemeClr val="tx2">
                    <a:lumMod val="75000"/>
                  </a:schemeClr>
                </a:solidFill>
                <a:latin typeface="Arimo"/>
              </a:rPr>
              <a:t> </a:t>
            </a:r>
            <a:r>
              <a:rPr lang="en-US" sz="1500" i="1" u="sng">
                <a:solidFill>
                  <a:srgbClr val="C00000"/>
                </a:solidFill>
                <a:latin typeface="Arimo"/>
              </a:rPr>
              <a:t>Tundra</a:t>
            </a:r>
          </a:p>
        </p:txBody>
      </p:sp>
      <p:pic>
        <p:nvPicPr>
          <p:cNvPr id="24" name="Picture 2">
            <a:extLst>
              <a:ext uri="{FF2B5EF4-FFF2-40B4-BE49-F238E27FC236}">
                <a16:creationId xmlns:a16="http://schemas.microsoft.com/office/drawing/2014/main" id="{92C1EF89-ADB9-EE62-2603-5017BF9136A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25" name="Picture 4">
            <a:extLst>
              <a:ext uri="{FF2B5EF4-FFF2-40B4-BE49-F238E27FC236}">
                <a16:creationId xmlns:a16="http://schemas.microsoft.com/office/drawing/2014/main" id="{FFEEFC91-7A1F-3990-B7E2-537D7D27281F}"/>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26" name="TextBox 30">
            <a:extLst>
              <a:ext uri="{FF2B5EF4-FFF2-40B4-BE49-F238E27FC236}">
                <a16:creationId xmlns:a16="http://schemas.microsoft.com/office/drawing/2014/main" id="{243F02B5-6975-3165-4734-EE86A2D4977D}"/>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pic>
        <p:nvPicPr>
          <p:cNvPr id="28" name="Image 27">
            <a:extLst>
              <a:ext uri="{FF2B5EF4-FFF2-40B4-BE49-F238E27FC236}">
                <a16:creationId xmlns:a16="http://schemas.microsoft.com/office/drawing/2014/main" id="{B8D32203-C894-4EAE-97B0-3E579915A09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04901" y="1442183"/>
            <a:ext cx="3332637" cy="4516902"/>
          </a:xfrm>
          <a:prstGeom prst="rect">
            <a:avLst/>
          </a:prstGeom>
        </p:spPr>
      </p:pic>
      <p:sp>
        <p:nvSpPr>
          <p:cNvPr id="9" name="Ellipse 8">
            <a:extLst>
              <a:ext uri="{FF2B5EF4-FFF2-40B4-BE49-F238E27FC236}">
                <a16:creationId xmlns:a16="http://schemas.microsoft.com/office/drawing/2014/main" id="{52D5F740-F97E-DB62-4E39-02B39123E46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11</a:t>
            </a:r>
          </a:p>
        </p:txBody>
      </p:sp>
      <p:cxnSp>
        <p:nvCxnSpPr>
          <p:cNvPr id="16" name="Connecteur droit 15">
            <a:extLst>
              <a:ext uri="{FF2B5EF4-FFF2-40B4-BE49-F238E27FC236}">
                <a16:creationId xmlns:a16="http://schemas.microsoft.com/office/drawing/2014/main" id="{9500DA2F-1699-0AEE-9FF3-19FC04AA0A3D}"/>
              </a:ext>
            </a:extLst>
          </p:cNvPr>
          <p:cNvCxnSpPr>
            <a:cxnSpLocks/>
          </p:cNvCxnSpPr>
          <p:nvPr/>
        </p:nvCxnSpPr>
        <p:spPr>
          <a:xfrm>
            <a:off x="3194137" y="3781547"/>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7DA906C9-4CEC-5818-13C8-E1A5B35B0029}"/>
              </a:ext>
            </a:extLst>
          </p:cNvPr>
          <p:cNvCxnSpPr>
            <a:cxnSpLocks/>
          </p:cNvCxnSpPr>
          <p:nvPr/>
        </p:nvCxnSpPr>
        <p:spPr>
          <a:xfrm>
            <a:off x="3194137" y="2393245"/>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79765C19-0E5F-244A-E9C4-EF6CDA4BEC49}"/>
              </a:ext>
            </a:extLst>
          </p:cNvPr>
          <p:cNvCxnSpPr>
            <a:cxnSpLocks/>
          </p:cNvCxnSpPr>
          <p:nvPr/>
        </p:nvCxnSpPr>
        <p:spPr>
          <a:xfrm>
            <a:off x="3135461" y="5154073"/>
            <a:ext cx="2663729" cy="0"/>
          </a:xfrm>
          <a:prstGeom prst="line">
            <a:avLst/>
          </a:prstGeom>
          <a:ln w="349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Freeform 6"/>
          <p:cNvSpPr/>
          <p:nvPr/>
        </p:nvSpPr>
        <p:spPr>
          <a:xfrm>
            <a:off x="222493" y="2412337"/>
            <a:ext cx="2075091" cy="192415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a:blip r:embed="rId3"/>
            <a:stretch>
              <a:fillRect l="-24921" r="-24921"/>
            </a:stretch>
          </a:blipFill>
        </p:spPr>
        <p:txBody>
          <a:bodyPr/>
          <a:lstStyle/>
          <a:p>
            <a:endParaRPr lang="fr-CA" sz="1583"/>
          </a:p>
        </p:txBody>
      </p:sp>
      <p:grpSp>
        <p:nvGrpSpPr>
          <p:cNvPr id="24" name="Group 24"/>
          <p:cNvGrpSpPr/>
          <p:nvPr/>
        </p:nvGrpSpPr>
        <p:grpSpPr>
          <a:xfrm>
            <a:off x="3939117" y="3900765"/>
            <a:ext cx="2338943" cy="1708108"/>
            <a:chOff x="0" y="0"/>
            <a:chExt cx="3326497" cy="2429309"/>
          </a:xfrm>
        </p:grpSpPr>
        <p:pic>
          <p:nvPicPr>
            <p:cNvPr id="25" name="Picture 25"/>
            <p:cNvPicPr>
              <a:picLocks noChangeAspect="1"/>
            </p:cNvPicPr>
            <p:nvPr/>
          </p:nvPicPr>
          <p:blipFill>
            <a:blip r:embed="rId4"/>
            <a:srcRect/>
            <a:stretch>
              <a:fillRect/>
            </a:stretch>
          </p:blipFill>
          <p:spPr>
            <a:xfrm>
              <a:off x="0" y="0"/>
              <a:ext cx="3326497" cy="2429309"/>
            </a:xfrm>
            <a:prstGeom prst="rect">
              <a:avLst/>
            </a:prstGeom>
          </p:spPr>
        </p:pic>
        <p:sp>
          <p:nvSpPr>
            <p:cNvPr id="26" name="TextBox 26"/>
            <p:cNvSpPr txBox="1"/>
            <p:nvPr/>
          </p:nvSpPr>
          <p:spPr>
            <a:xfrm>
              <a:off x="1640373" y="538391"/>
              <a:ext cx="1686121" cy="289082"/>
            </a:xfrm>
            <a:prstGeom prst="rect">
              <a:avLst/>
            </a:prstGeom>
          </p:spPr>
          <p:txBody>
            <a:bodyPr lIns="0" tIns="0" rIns="0" bIns="0" rtlCol="0" anchor="t">
              <a:spAutoFit/>
            </a:bodyPr>
            <a:lstStyle/>
            <a:p>
              <a:pPr algn="ctr">
                <a:lnSpc>
                  <a:spcPts val="1706"/>
                </a:lnSpc>
              </a:pPr>
              <a:r>
                <a:rPr lang="en-US" sz="1200" dirty="0">
                  <a:solidFill>
                    <a:srgbClr val="000000"/>
                  </a:solidFill>
                  <a:latin typeface="Open Sans Light"/>
                </a:rPr>
                <a:t>boots</a:t>
              </a:r>
              <a:endParaRPr lang="en-US" sz="1219" dirty="0">
                <a:solidFill>
                  <a:srgbClr val="000000"/>
                </a:solidFill>
                <a:latin typeface="Open Sans Light"/>
              </a:endParaRPr>
            </a:p>
          </p:txBody>
        </p:sp>
      </p:grpSp>
      <p:grpSp>
        <p:nvGrpSpPr>
          <p:cNvPr id="27" name="Group 27"/>
          <p:cNvGrpSpPr/>
          <p:nvPr/>
        </p:nvGrpSpPr>
        <p:grpSpPr>
          <a:xfrm>
            <a:off x="4701429" y="1894643"/>
            <a:ext cx="1812691" cy="2382880"/>
            <a:chOff x="0" y="0"/>
            <a:chExt cx="2578049" cy="3388985"/>
          </a:xfrm>
        </p:grpSpPr>
        <p:pic>
          <p:nvPicPr>
            <p:cNvPr id="28" name="Picture 28"/>
            <p:cNvPicPr>
              <a:picLocks noChangeAspect="1"/>
            </p:cNvPicPr>
            <p:nvPr/>
          </p:nvPicPr>
          <p:blipFill>
            <a:blip r:embed="rId5"/>
            <a:srcRect/>
            <a:stretch>
              <a:fillRect/>
            </a:stretch>
          </p:blipFill>
          <p:spPr>
            <a:xfrm>
              <a:off x="0" y="0"/>
              <a:ext cx="2578049" cy="3388985"/>
            </a:xfrm>
            <a:prstGeom prst="rect">
              <a:avLst/>
            </a:prstGeom>
          </p:spPr>
        </p:pic>
        <p:sp>
          <p:nvSpPr>
            <p:cNvPr id="29" name="TextBox 29"/>
            <p:cNvSpPr txBox="1"/>
            <p:nvPr/>
          </p:nvSpPr>
          <p:spPr>
            <a:xfrm>
              <a:off x="1691753" y="967044"/>
              <a:ext cx="545261" cy="289903"/>
            </a:xfrm>
            <a:prstGeom prst="rect">
              <a:avLst/>
            </a:prstGeom>
          </p:spPr>
          <p:txBody>
            <a:bodyPr wrap="square" lIns="0" tIns="0" rIns="0" bIns="0" rtlCol="0" anchor="t">
              <a:spAutoFit/>
            </a:bodyPr>
            <a:lstStyle/>
            <a:p>
              <a:pPr algn="ctr">
                <a:lnSpc>
                  <a:spcPts val="1706"/>
                </a:lnSpc>
              </a:pPr>
              <a:r>
                <a:rPr lang="en-US" sz="1219">
                  <a:solidFill>
                    <a:srgbClr val="000000"/>
                  </a:solidFill>
                  <a:latin typeface="Open Sans Light"/>
                </a:rPr>
                <a:t>dolls</a:t>
              </a:r>
            </a:p>
          </p:txBody>
        </p:sp>
      </p:grpSp>
      <p:pic>
        <p:nvPicPr>
          <p:cNvPr id="31" name="Picture 31"/>
          <p:cNvPicPr>
            <a:picLocks noChangeAspect="1"/>
          </p:cNvPicPr>
          <p:nvPr/>
        </p:nvPicPr>
        <p:blipFill>
          <a:blip r:embed="rId6"/>
          <a:srcRect/>
          <a:stretch>
            <a:fillRect/>
          </a:stretch>
        </p:blipFill>
        <p:spPr>
          <a:xfrm>
            <a:off x="3399525" y="2732833"/>
            <a:ext cx="1809756" cy="1057815"/>
          </a:xfrm>
          <a:prstGeom prst="rect">
            <a:avLst/>
          </a:prstGeom>
        </p:spPr>
      </p:pic>
      <p:pic>
        <p:nvPicPr>
          <p:cNvPr id="32" name="Picture 32"/>
          <p:cNvPicPr>
            <a:picLocks noChangeAspect="1"/>
          </p:cNvPicPr>
          <p:nvPr/>
        </p:nvPicPr>
        <p:blipFill>
          <a:blip r:embed="rId7"/>
          <a:srcRect/>
          <a:stretch>
            <a:fillRect/>
          </a:stretch>
        </p:blipFill>
        <p:spPr>
          <a:xfrm>
            <a:off x="2297584" y="2524686"/>
            <a:ext cx="1157742" cy="1982437"/>
          </a:xfrm>
          <a:prstGeom prst="rect">
            <a:avLst/>
          </a:prstGeom>
        </p:spPr>
      </p:pic>
      <p:sp>
        <p:nvSpPr>
          <p:cNvPr id="33" name="TextBox 33"/>
          <p:cNvSpPr txBox="1"/>
          <p:nvPr/>
        </p:nvSpPr>
        <p:spPr>
          <a:xfrm>
            <a:off x="3103073" y="4060853"/>
            <a:ext cx="515495" cy="204480"/>
          </a:xfrm>
          <a:prstGeom prst="rect">
            <a:avLst/>
          </a:prstGeom>
        </p:spPr>
        <p:txBody>
          <a:bodyPr wrap="square" lIns="0" tIns="0" rIns="0" bIns="0" rtlCol="0" anchor="t">
            <a:spAutoFit/>
          </a:bodyPr>
          <a:lstStyle/>
          <a:p>
            <a:pPr algn="ctr">
              <a:lnSpc>
                <a:spcPts val="1733"/>
              </a:lnSpc>
            </a:pPr>
            <a:r>
              <a:rPr lang="en-US" sz="1238">
                <a:solidFill>
                  <a:srgbClr val="000000"/>
                </a:solidFill>
                <a:latin typeface="Open Sans Light"/>
              </a:rPr>
              <a:t>water</a:t>
            </a:r>
          </a:p>
        </p:txBody>
      </p:sp>
      <p:pic>
        <p:nvPicPr>
          <p:cNvPr id="36" name="Picture 36"/>
          <p:cNvPicPr>
            <a:picLocks noChangeAspect="1"/>
          </p:cNvPicPr>
          <p:nvPr/>
        </p:nvPicPr>
        <p:blipFill>
          <a:blip r:embed="rId8"/>
          <a:srcRect/>
          <a:stretch>
            <a:fillRect/>
          </a:stretch>
        </p:blipFill>
        <p:spPr>
          <a:xfrm>
            <a:off x="3180869" y="5291781"/>
            <a:ext cx="2787293" cy="1472762"/>
          </a:xfrm>
          <a:prstGeom prst="rect">
            <a:avLst/>
          </a:prstGeom>
        </p:spPr>
      </p:pic>
      <p:sp>
        <p:nvSpPr>
          <p:cNvPr id="37" name="TextBox 37"/>
          <p:cNvSpPr txBox="1"/>
          <p:nvPr/>
        </p:nvSpPr>
        <p:spPr>
          <a:xfrm>
            <a:off x="3191766" y="5143658"/>
            <a:ext cx="593350" cy="191527"/>
          </a:xfrm>
          <a:prstGeom prst="rect">
            <a:avLst/>
          </a:prstGeom>
        </p:spPr>
        <p:txBody>
          <a:bodyPr wrap="square" lIns="0" tIns="0" rIns="0" bIns="0" rtlCol="0" anchor="t">
            <a:spAutoFit/>
          </a:bodyPr>
          <a:lstStyle/>
          <a:p>
            <a:pPr algn="ctr">
              <a:lnSpc>
                <a:spcPts val="1591"/>
              </a:lnSpc>
            </a:pPr>
            <a:r>
              <a:rPr lang="en-US" sz="1136">
                <a:solidFill>
                  <a:srgbClr val="000000"/>
                </a:solidFill>
                <a:latin typeface="Open Sans Light"/>
              </a:rPr>
              <a:t>houses</a:t>
            </a:r>
          </a:p>
        </p:txBody>
      </p:sp>
      <p:sp>
        <p:nvSpPr>
          <p:cNvPr id="39" name="TextBox 39"/>
          <p:cNvSpPr txBox="1"/>
          <p:nvPr/>
        </p:nvSpPr>
        <p:spPr>
          <a:xfrm>
            <a:off x="221716" y="1188642"/>
            <a:ext cx="8700567" cy="520912"/>
          </a:xfrm>
          <a:prstGeom prst="rect">
            <a:avLst/>
          </a:prstGeom>
        </p:spPr>
        <p:txBody>
          <a:bodyPr wrap="square" lIns="0" tIns="0" rIns="0" bIns="0" rtlCol="0" anchor="t">
            <a:spAutoFit/>
          </a:bodyPr>
          <a:lstStyle/>
          <a:p>
            <a:pPr algn="ctr">
              <a:lnSpc>
                <a:spcPts val="2063"/>
              </a:lnSpc>
            </a:pPr>
            <a:r>
              <a:rPr lang="en-US" sz="1500" dirty="0">
                <a:solidFill>
                  <a:srgbClr val="000000"/>
                </a:solidFill>
                <a:latin typeface="Open Sans Light"/>
              </a:rPr>
              <a:t>A </a:t>
            </a:r>
            <a:r>
              <a:rPr lang="en-US" sz="1500" b="1" u="sng" dirty="0">
                <a:solidFill>
                  <a:srgbClr val="000000"/>
                </a:solidFill>
                <a:latin typeface="Open Sans Light"/>
              </a:rPr>
              <a:t>document</a:t>
            </a:r>
            <a:r>
              <a:rPr lang="en-US" sz="1500" dirty="0">
                <a:solidFill>
                  <a:srgbClr val="000000"/>
                </a:solidFill>
                <a:latin typeface="Open Sans Light"/>
              </a:rPr>
              <a:t> can be a picture, a drawing or an object that tells us about the past and the present. It can better the understanding  of an organization, the elements of change or the diversity in a society. </a:t>
            </a:r>
          </a:p>
        </p:txBody>
      </p:sp>
      <p:pic>
        <p:nvPicPr>
          <p:cNvPr id="43" name="Picture 2">
            <a:extLst>
              <a:ext uri="{FF2B5EF4-FFF2-40B4-BE49-F238E27FC236}">
                <a16:creationId xmlns:a16="http://schemas.microsoft.com/office/drawing/2014/main" id="{6B25C753-4E49-2A3B-5523-29EA06117ED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07584" y="229797"/>
            <a:ext cx="7639524" cy="805104"/>
          </a:xfrm>
          <a:prstGeom prst="rect">
            <a:avLst/>
          </a:prstGeom>
        </p:spPr>
      </p:pic>
      <p:pic>
        <p:nvPicPr>
          <p:cNvPr id="44" name="Picture 4">
            <a:extLst>
              <a:ext uri="{FF2B5EF4-FFF2-40B4-BE49-F238E27FC236}">
                <a16:creationId xmlns:a16="http://schemas.microsoft.com/office/drawing/2014/main" id="{6C33E596-6433-DE24-26A1-126889DE5185}"/>
              </a:ext>
            </a:extLst>
          </p:cNvPr>
          <p:cNvPicPr>
            <a:picLocks noChangeAspect="1"/>
          </p:cNvPicPr>
          <p:nvPr/>
        </p:nvPicPr>
        <p:blipFill>
          <a:blip r:embed="rId11"/>
          <a:srcRect/>
          <a:stretch>
            <a:fillRect/>
          </a:stretch>
        </p:blipFill>
        <p:spPr>
          <a:xfrm>
            <a:off x="7938952" y="102472"/>
            <a:ext cx="1156682" cy="1156682"/>
          </a:xfrm>
          <a:prstGeom prst="rect">
            <a:avLst/>
          </a:prstGeom>
        </p:spPr>
      </p:pic>
      <p:sp>
        <p:nvSpPr>
          <p:cNvPr id="45" name="TextBox 30">
            <a:extLst>
              <a:ext uri="{FF2B5EF4-FFF2-40B4-BE49-F238E27FC236}">
                <a16:creationId xmlns:a16="http://schemas.microsoft.com/office/drawing/2014/main" id="{61F631DF-B52A-7EBA-3C63-7E767D61C06F}"/>
              </a:ext>
            </a:extLst>
          </p:cNvPr>
          <p:cNvSpPr txBox="1"/>
          <p:nvPr/>
        </p:nvSpPr>
        <p:spPr>
          <a:xfrm>
            <a:off x="2676657" y="206498"/>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What are documents?</a:t>
            </a:r>
          </a:p>
        </p:txBody>
      </p:sp>
      <p:pic>
        <p:nvPicPr>
          <p:cNvPr id="47" name="Image 46">
            <a:extLst>
              <a:ext uri="{FF2B5EF4-FFF2-40B4-BE49-F238E27FC236}">
                <a16:creationId xmlns:a16="http://schemas.microsoft.com/office/drawing/2014/main" id="{65C69844-CA5F-00F5-FB64-9853CAAAA95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680" y="4452754"/>
            <a:ext cx="2942085" cy="1924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9" name="Image 48">
            <a:extLst>
              <a:ext uri="{FF2B5EF4-FFF2-40B4-BE49-F238E27FC236}">
                <a16:creationId xmlns:a16="http://schemas.microsoft.com/office/drawing/2014/main" id="{FD3B8439-3539-2A9B-ADDF-157FE552DD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46316" y="2867595"/>
            <a:ext cx="1949931" cy="1808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 name="Image 50">
            <a:extLst>
              <a:ext uri="{FF2B5EF4-FFF2-40B4-BE49-F238E27FC236}">
                <a16:creationId xmlns:a16="http://schemas.microsoft.com/office/drawing/2014/main" id="{D71BCFA0-D140-6F8E-3B0F-9E89CB7CF60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29479" y="4853117"/>
            <a:ext cx="2771015" cy="1708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9C2D8F60-3CA2-B957-FE58-B16F4BD144E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12</a:t>
            </a:r>
          </a:p>
        </p:txBody>
      </p:sp>
      <p:sp>
        <p:nvSpPr>
          <p:cNvPr id="4" name="Autre processus 3">
            <a:extLst>
              <a:ext uri="{FF2B5EF4-FFF2-40B4-BE49-F238E27FC236}">
                <a16:creationId xmlns:a16="http://schemas.microsoft.com/office/drawing/2014/main" id="{2A8FB3B0-26F0-14EE-1EC2-60884CCFB66A}"/>
              </a:ext>
            </a:extLst>
          </p:cNvPr>
          <p:cNvSpPr/>
          <p:nvPr/>
        </p:nvSpPr>
        <p:spPr>
          <a:xfrm>
            <a:off x="69375" y="214174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Open Sans" panose="020B0606030504020204" pitchFamily="34" charset="0"/>
                <a:ea typeface="Open Sans" panose="020B0606030504020204" pitchFamily="34" charset="0"/>
                <a:cs typeface="Open Sans" panose="020B0606030504020204" pitchFamily="34" charset="0"/>
              </a:rPr>
              <a:t>photos</a:t>
            </a:r>
          </a:p>
        </p:txBody>
      </p:sp>
      <p:sp>
        <p:nvSpPr>
          <p:cNvPr id="14" name="Autre processus 13">
            <a:extLst>
              <a:ext uri="{FF2B5EF4-FFF2-40B4-BE49-F238E27FC236}">
                <a16:creationId xmlns:a16="http://schemas.microsoft.com/office/drawing/2014/main" id="{1020C37B-C48A-25FE-4C22-EC9DE5847D55}"/>
              </a:ext>
            </a:extLst>
          </p:cNvPr>
          <p:cNvSpPr/>
          <p:nvPr/>
        </p:nvSpPr>
        <p:spPr>
          <a:xfrm>
            <a:off x="2600711"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err="1">
                <a:latin typeface="Open Sans" panose="020B0606030504020204" pitchFamily="34" charset="0"/>
                <a:ea typeface="Open Sans" panose="020B0606030504020204" pitchFamily="34" charset="0"/>
                <a:cs typeface="Open Sans" panose="020B0606030504020204" pitchFamily="34" charset="0"/>
              </a:rPr>
              <a:t>drawings</a:t>
            </a:r>
            <a:endParaRPr lang="fr-FR">
              <a:latin typeface="Open Sans" panose="020B0606030504020204" pitchFamily="34" charset="0"/>
              <a:ea typeface="Open Sans" panose="020B0606030504020204" pitchFamily="34" charset="0"/>
              <a:cs typeface="Open Sans" panose="020B0606030504020204" pitchFamily="34" charset="0"/>
            </a:endParaRPr>
          </a:p>
        </p:txBody>
      </p:sp>
      <p:sp>
        <p:nvSpPr>
          <p:cNvPr id="15" name="Autre processus 14">
            <a:extLst>
              <a:ext uri="{FF2B5EF4-FFF2-40B4-BE49-F238E27FC236}">
                <a16:creationId xmlns:a16="http://schemas.microsoft.com/office/drawing/2014/main" id="{BF6576EC-E61E-8510-4ED5-0BD6F1622A2B}"/>
              </a:ext>
            </a:extLst>
          </p:cNvPr>
          <p:cNvSpPr/>
          <p:nvPr/>
        </p:nvSpPr>
        <p:spPr>
          <a:xfrm>
            <a:off x="6519597"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err="1">
                <a:latin typeface="Open Sans" panose="020B0606030504020204" pitchFamily="34" charset="0"/>
                <a:ea typeface="Open Sans" panose="020B0606030504020204" pitchFamily="34" charset="0"/>
                <a:cs typeface="Open Sans" panose="020B0606030504020204" pitchFamily="34" charset="0"/>
              </a:rPr>
              <a:t>objects</a:t>
            </a:r>
            <a:endParaRPr lang="fr-FR">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17375"/>
            <a:ext cx="9144000" cy="6875375"/>
            <a:chOff x="0" y="0"/>
            <a:chExt cx="10058400"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29400"/>
            </a:xfrm>
            <a:prstGeom prst="rect">
              <a:avLst/>
            </a:prstGeom>
            <a:solidFill>
              <a:srgbClr val="9AA7B2"/>
            </a:solidFill>
          </p:spPr>
          <p:txBody>
            <a:bodyPr/>
            <a:lstStyle/>
            <a:p>
              <a:endParaRPr lang="fr-CA" sz="1583"/>
            </a:p>
          </p:txBody>
        </p:sp>
      </p:grpSp>
      <p:sp>
        <p:nvSpPr>
          <p:cNvPr id="6" name="TextBox 6"/>
          <p:cNvSpPr txBox="1"/>
          <p:nvPr/>
        </p:nvSpPr>
        <p:spPr>
          <a:xfrm>
            <a:off x="1732032" y="601781"/>
            <a:ext cx="5679937" cy="815160"/>
          </a:xfrm>
          <a:prstGeom prst="rect">
            <a:avLst/>
          </a:prstGeom>
        </p:spPr>
        <p:txBody>
          <a:bodyPr wrap="square" lIns="0" tIns="0" rIns="0" bIns="0" rtlCol="0" anchor="t">
            <a:spAutoFit/>
          </a:bodyPr>
          <a:lstStyle/>
          <a:p>
            <a:pPr algn="ctr">
              <a:lnSpc>
                <a:spcPts val="6563"/>
              </a:lnSpc>
            </a:pPr>
            <a:r>
              <a:rPr lang="en-US" sz="4688">
                <a:solidFill>
                  <a:srgbClr val="F7FBFF"/>
                </a:solidFill>
                <a:latin typeface="League Spartan"/>
              </a:rPr>
              <a:t>Aspects of society</a:t>
            </a:r>
          </a:p>
        </p:txBody>
      </p:sp>
      <p:grpSp>
        <p:nvGrpSpPr>
          <p:cNvPr id="7" name="Group 7"/>
          <p:cNvGrpSpPr/>
          <p:nvPr/>
        </p:nvGrpSpPr>
        <p:grpSpPr>
          <a:xfrm>
            <a:off x="1143000" y="346282"/>
            <a:ext cx="2057403" cy="2105625"/>
            <a:chOff x="0" y="-68580"/>
            <a:chExt cx="2926086" cy="2994668"/>
          </a:xfrm>
        </p:grpSpPr>
        <p:grpSp>
          <p:nvGrpSpPr>
            <p:cNvPr id="8" name="Group 8"/>
            <p:cNvGrpSpPr/>
            <p:nvPr/>
          </p:nvGrpSpPr>
          <p:grpSpPr>
            <a:xfrm>
              <a:off x="0" y="-68580"/>
              <a:ext cx="2926086" cy="2994668"/>
              <a:chOff x="0" y="-19050"/>
              <a:chExt cx="812800" cy="831850"/>
            </a:xfrm>
          </p:grpSpPr>
          <p:sp>
            <p:nvSpPr>
              <p:cNvPr id="9" name="Freeform 9"/>
              <p:cNvSpPr/>
              <p:nvPr/>
            </p:nvSpPr>
            <p:spPr>
              <a:xfrm>
                <a:off x="0" y="0"/>
                <a:ext cx="125185" cy="138846"/>
              </a:xfrm>
              <a:custGeom>
                <a:avLst/>
                <a:gdLst/>
                <a:ahLst/>
                <a:cxnLst/>
                <a:rect l="l" t="t" r="r" b="b"/>
                <a:pathLst>
                  <a:path w="125185" h="138846">
                    <a:moveTo>
                      <a:pt x="0" y="0"/>
                    </a:moveTo>
                    <a:lnTo>
                      <a:pt x="125185" y="0"/>
                    </a:lnTo>
                    <a:lnTo>
                      <a:pt x="125185" y="138846"/>
                    </a:lnTo>
                    <a:lnTo>
                      <a:pt x="0" y="138846"/>
                    </a:lnTo>
                    <a:close/>
                  </a:path>
                </a:pathLst>
              </a:custGeom>
              <a:solidFill>
                <a:srgbClr val="1E6090"/>
              </a:solidFill>
            </p:spPr>
            <p:txBody>
              <a:bodyPr/>
              <a:lstStyle/>
              <a:p>
                <a:endParaRPr lang="fr-CA"/>
              </a:p>
            </p:txBody>
          </p:sp>
          <p:sp>
            <p:nvSpPr>
              <p:cNvPr id="10" name="TextBox 10"/>
              <p:cNvSpPr txBox="1"/>
              <p:nvPr/>
            </p:nvSpPr>
            <p:spPr>
              <a:xfrm>
                <a:off x="0" y="-19050"/>
                <a:ext cx="812800" cy="831850"/>
              </a:xfrm>
              <a:prstGeom prst="rect">
                <a:avLst/>
              </a:prstGeom>
            </p:spPr>
            <p:txBody>
              <a:bodyPr lIns="47625" tIns="47625" rIns="47625" bIns="47625" rtlCol="0" anchor="ctr"/>
              <a:lstStyle/>
              <a:p>
                <a:pPr algn="ctr">
                  <a:lnSpc>
                    <a:spcPts val="1575"/>
                  </a:lnSpc>
                </a:pPr>
                <a:endParaRPr sz="1583"/>
              </a:p>
            </p:txBody>
          </p:sp>
        </p:grpSp>
        <p:sp>
          <p:nvSpPr>
            <p:cNvPr id="11" name="TextBox 11"/>
            <p:cNvSpPr txBox="1"/>
            <p:nvPr/>
          </p:nvSpPr>
          <p:spPr>
            <a:xfrm>
              <a:off x="0" y="-80"/>
              <a:ext cx="450667" cy="493811"/>
            </a:xfrm>
            <a:prstGeom prst="rect">
              <a:avLst/>
            </a:prstGeom>
          </p:spPr>
          <p:txBody>
            <a:bodyPr lIns="0" tIns="0" rIns="0" bIns="0" rtlCol="0" anchor="t">
              <a:spAutoFit/>
            </a:bodyPr>
            <a:lstStyle/>
            <a:p>
              <a:pPr algn="ctr">
                <a:lnSpc>
                  <a:spcPts val="2889"/>
                </a:lnSpc>
              </a:pPr>
              <a:endParaRPr lang="en-US" sz="2063">
                <a:solidFill>
                  <a:srgbClr val="FFFFFF"/>
                </a:solidFill>
                <a:latin typeface="Open Sans Extra Bold"/>
              </a:endParaRPr>
            </a:p>
          </p:txBody>
        </p:sp>
      </p:grpSp>
      <p:sp>
        <p:nvSpPr>
          <p:cNvPr id="14" name="TextBox 14"/>
          <p:cNvSpPr txBox="1"/>
          <p:nvPr/>
        </p:nvSpPr>
        <p:spPr>
          <a:xfrm>
            <a:off x="-13511" y="4482087"/>
            <a:ext cx="1473386"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POLITICAL</a:t>
            </a:r>
          </a:p>
        </p:txBody>
      </p:sp>
      <p:sp>
        <p:nvSpPr>
          <p:cNvPr id="15" name="TextBox 15"/>
          <p:cNvSpPr txBox="1"/>
          <p:nvPr/>
        </p:nvSpPr>
        <p:spPr>
          <a:xfrm>
            <a:off x="4427172" y="4670181"/>
            <a:ext cx="1026982"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SOCIAL</a:t>
            </a:r>
          </a:p>
        </p:txBody>
      </p:sp>
      <p:sp>
        <p:nvSpPr>
          <p:cNvPr id="16" name="TextBox 16"/>
          <p:cNvSpPr txBox="1"/>
          <p:nvPr/>
        </p:nvSpPr>
        <p:spPr>
          <a:xfrm>
            <a:off x="19448" y="4954117"/>
            <a:ext cx="2947850" cy="1450654"/>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political aspect is about politics and </a:t>
            </a:r>
            <a:r>
              <a:rPr lang="en-US" sz="1500" b="1" dirty="0">
                <a:solidFill>
                  <a:srgbClr val="000000"/>
                </a:solidFill>
                <a:latin typeface="Open Sans Light"/>
              </a:rPr>
              <a:t>the way power and authority takes place in a society</a:t>
            </a:r>
            <a:r>
              <a:rPr lang="en-US" sz="1500" dirty="0">
                <a:solidFill>
                  <a:srgbClr val="000000"/>
                </a:solidFill>
                <a:latin typeface="Open Sans Light"/>
              </a:rPr>
              <a:t>. The political aspect can be about many things, like political ideas, rules or laws.</a:t>
            </a:r>
          </a:p>
        </p:txBody>
      </p:sp>
      <p:sp>
        <p:nvSpPr>
          <p:cNvPr id="17" name="TextBox 17"/>
          <p:cNvSpPr txBox="1"/>
          <p:nvPr/>
        </p:nvSpPr>
        <p:spPr>
          <a:xfrm>
            <a:off x="3276737" y="5267912"/>
            <a:ext cx="5761553" cy="719684"/>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social aspect is about groups and individuals' characteristics in a society and their way of interacting. The social aspect can be about the </a:t>
            </a:r>
            <a:r>
              <a:rPr lang="en-US" sz="1500" b="1" dirty="0">
                <a:solidFill>
                  <a:srgbClr val="000000"/>
                </a:solidFill>
                <a:latin typeface="Open Sans Light"/>
              </a:rPr>
              <a:t>way of life, the population, work conditions</a:t>
            </a:r>
            <a:r>
              <a:rPr lang="en-US" sz="1500" dirty="0">
                <a:solidFill>
                  <a:srgbClr val="000000"/>
                </a:solidFill>
                <a:latin typeface="Open Sans Light"/>
              </a:rPr>
              <a:t>, etc. </a:t>
            </a:r>
          </a:p>
        </p:txBody>
      </p:sp>
      <p:pic>
        <p:nvPicPr>
          <p:cNvPr id="23" name="Image 22">
            <a:extLst>
              <a:ext uri="{FF2B5EF4-FFF2-40B4-BE49-F238E27FC236}">
                <a16:creationId xmlns:a16="http://schemas.microsoft.com/office/drawing/2014/main" id="{BFC4FE95-81C0-8EDF-D7D9-C4C226BA3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38" y="2425815"/>
            <a:ext cx="2939098" cy="1925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Image 24">
            <a:extLst>
              <a:ext uri="{FF2B5EF4-FFF2-40B4-BE49-F238E27FC236}">
                <a16:creationId xmlns:a16="http://schemas.microsoft.com/office/drawing/2014/main" id="{A9D2C82E-21B6-BD6F-885F-6E66C6C321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6671" y="2503873"/>
            <a:ext cx="3167929" cy="20834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54996ABD-2954-E6EE-678E-7F3F724CAAE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 y="1"/>
            <a:ext cx="9144001" cy="6858000"/>
            <a:chOff x="-1" y="0"/>
            <a:chExt cx="10058401"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1" y="3429001"/>
              <a:ext cx="4793923" cy="6629399"/>
            </a:xfrm>
            <a:prstGeom prst="rect">
              <a:avLst/>
            </a:prstGeom>
            <a:solidFill>
              <a:srgbClr val="C7D0D8"/>
            </a:solidFill>
          </p:spPr>
          <p:txBody>
            <a:bodyPr/>
            <a:lstStyle/>
            <a:p>
              <a:endParaRPr lang="fr-FR"/>
            </a:p>
          </p:txBody>
        </p:sp>
        <p:sp>
          <p:nvSpPr>
            <p:cNvPr id="5" name="AutoShape 5"/>
            <p:cNvSpPr/>
            <p:nvPr/>
          </p:nvSpPr>
          <p:spPr>
            <a:xfrm>
              <a:off x="4839208" y="3429001"/>
              <a:ext cx="5219192" cy="6629399"/>
            </a:xfrm>
            <a:prstGeom prst="rect">
              <a:avLst/>
            </a:prstGeom>
            <a:solidFill>
              <a:srgbClr val="9AA7B2"/>
            </a:solidFill>
          </p:spPr>
          <p:txBody>
            <a:bodyPr/>
            <a:lstStyle/>
            <a:p>
              <a:endParaRPr lang="fr-FR"/>
            </a:p>
          </p:txBody>
        </p:sp>
      </p:grpSp>
      <p:sp>
        <p:nvSpPr>
          <p:cNvPr id="14" name="TextBox 14"/>
          <p:cNvSpPr txBox="1"/>
          <p:nvPr/>
        </p:nvSpPr>
        <p:spPr>
          <a:xfrm>
            <a:off x="2342185" y="2932049"/>
            <a:ext cx="1698470"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ECONOMICAL</a:t>
            </a:r>
          </a:p>
        </p:txBody>
      </p:sp>
      <p:sp>
        <p:nvSpPr>
          <p:cNvPr id="15" name="TextBox 15"/>
          <p:cNvSpPr txBox="1"/>
          <p:nvPr/>
        </p:nvSpPr>
        <p:spPr>
          <a:xfrm>
            <a:off x="6798955" y="2785599"/>
            <a:ext cx="1523861"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CULTURAL</a:t>
            </a:r>
            <a:endParaRPr lang="en-US" sz="1583">
              <a:solidFill>
                <a:srgbClr val="F7FBFF"/>
              </a:solidFill>
              <a:latin typeface="Open Sans Extra Bold"/>
            </a:endParaRPr>
          </a:p>
        </p:txBody>
      </p:sp>
      <p:sp>
        <p:nvSpPr>
          <p:cNvPr id="17" name="TextBox 17"/>
          <p:cNvSpPr txBox="1"/>
          <p:nvPr/>
        </p:nvSpPr>
        <p:spPr>
          <a:xfrm>
            <a:off x="2240640" y="3194489"/>
            <a:ext cx="2075634" cy="2912592"/>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economical aspect is about natural resources exploitation, production of goods and services as well as trades between people or between groups. Economical aspects can be </a:t>
            </a:r>
            <a:r>
              <a:rPr lang="en-US" sz="1500" b="1" dirty="0">
                <a:solidFill>
                  <a:srgbClr val="000000"/>
                </a:solidFill>
                <a:latin typeface="Open Sans Light"/>
              </a:rPr>
              <a:t>about commercial trades, raw materials, sources of energy, bank</a:t>
            </a:r>
            <a:r>
              <a:rPr lang="en-US" sz="1500" dirty="0">
                <a:solidFill>
                  <a:srgbClr val="000000"/>
                </a:solidFill>
                <a:latin typeface="Open Sans Light"/>
              </a:rPr>
              <a:t>s, etc. </a:t>
            </a:r>
          </a:p>
        </p:txBody>
      </p:sp>
      <p:sp>
        <p:nvSpPr>
          <p:cNvPr id="18" name="TextBox 18"/>
          <p:cNvSpPr txBox="1"/>
          <p:nvPr/>
        </p:nvSpPr>
        <p:spPr>
          <a:xfrm>
            <a:off x="6679831" y="3061576"/>
            <a:ext cx="2345661" cy="2668936"/>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cultural aspect is about the similarities in a group at a certain time. Theses similar characteristics can be expressed through traditions and beliefs. Cultural aspects can be</a:t>
            </a:r>
            <a:r>
              <a:rPr lang="en-US" sz="1500" b="1" dirty="0">
                <a:solidFill>
                  <a:srgbClr val="000000"/>
                </a:solidFill>
                <a:latin typeface="Open Sans Light"/>
              </a:rPr>
              <a:t> about language, art, religions, way of thinking</a:t>
            </a:r>
            <a:r>
              <a:rPr lang="en-US" sz="1500" dirty="0">
                <a:solidFill>
                  <a:srgbClr val="000000"/>
                </a:solidFill>
                <a:latin typeface="Open Sans Light"/>
              </a:rPr>
              <a:t>, etc.</a:t>
            </a:r>
          </a:p>
        </p:txBody>
      </p:sp>
      <p:sp>
        <p:nvSpPr>
          <p:cNvPr id="24" name="TextBox 6">
            <a:extLst>
              <a:ext uri="{FF2B5EF4-FFF2-40B4-BE49-F238E27FC236}">
                <a16:creationId xmlns:a16="http://schemas.microsoft.com/office/drawing/2014/main" id="{41FAF7AE-1D4A-3B37-0A92-6547C2BFD960}"/>
              </a:ext>
            </a:extLst>
          </p:cNvPr>
          <p:cNvSpPr txBox="1"/>
          <p:nvPr/>
        </p:nvSpPr>
        <p:spPr>
          <a:xfrm>
            <a:off x="1732032" y="601781"/>
            <a:ext cx="5679937" cy="815160"/>
          </a:xfrm>
          <a:prstGeom prst="rect">
            <a:avLst/>
          </a:prstGeom>
        </p:spPr>
        <p:txBody>
          <a:bodyPr wrap="square" lIns="0" tIns="0" rIns="0" bIns="0" rtlCol="0" anchor="t">
            <a:spAutoFit/>
          </a:bodyPr>
          <a:lstStyle/>
          <a:p>
            <a:pPr algn="ctr">
              <a:lnSpc>
                <a:spcPts val="6563"/>
              </a:lnSpc>
            </a:pPr>
            <a:r>
              <a:rPr lang="en-US" sz="4688">
                <a:solidFill>
                  <a:srgbClr val="F7FBFF"/>
                </a:solidFill>
                <a:latin typeface="League Spartan"/>
              </a:rPr>
              <a:t>Aspects of society</a:t>
            </a:r>
          </a:p>
        </p:txBody>
      </p:sp>
      <p:pic>
        <p:nvPicPr>
          <p:cNvPr id="7" name="Image 6">
            <a:extLst>
              <a:ext uri="{FF2B5EF4-FFF2-40B4-BE49-F238E27FC236}">
                <a16:creationId xmlns:a16="http://schemas.microsoft.com/office/drawing/2014/main" id="{5F9DB3D5-DF88-1DE6-C363-3DEE923E9E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6301" y="2670656"/>
            <a:ext cx="2093530" cy="3194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98C44D69-6BE5-EBE5-1E95-95811E1D4CD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14</a:t>
            </a:r>
          </a:p>
        </p:txBody>
      </p:sp>
      <p:pic>
        <p:nvPicPr>
          <p:cNvPr id="10" name="Image 9">
            <a:extLst>
              <a:ext uri="{FF2B5EF4-FFF2-40B4-BE49-F238E27FC236}">
                <a16:creationId xmlns:a16="http://schemas.microsoft.com/office/drawing/2014/main" id="{A4EFB72D-3EAF-3A38-AC23-74497ADF63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01" y="2932049"/>
            <a:ext cx="2079854" cy="2671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48221"/>
            <a:ext cx="9144000" cy="6906221"/>
            <a:chOff x="0" y="0"/>
            <a:chExt cx="10058400" cy="10109125"/>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80125"/>
            </a:xfrm>
            <a:prstGeom prst="rect">
              <a:avLst/>
            </a:prstGeom>
            <a:solidFill>
              <a:srgbClr val="9AA7B2"/>
            </a:solidFill>
          </p:spPr>
          <p:txBody>
            <a:bodyPr/>
            <a:lstStyle/>
            <a:p>
              <a:endParaRPr lang="fr-FR"/>
            </a:p>
          </p:txBody>
        </p:sp>
      </p:grpSp>
      <p:pic>
        <p:nvPicPr>
          <p:cNvPr id="12" name="Picture 12"/>
          <p:cNvPicPr>
            <a:picLocks noChangeAspect="1"/>
          </p:cNvPicPr>
          <p:nvPr/>
        </p:nvPicPr>
        <p:blipFill>
          <a:blip r:embed="rId3"/>
          <a:srcRect l="28700" r="310" b="41973"/>
          <a:stretch>
            <a:fillRect/>
          </a:stretch>
        </p:blipFill>
        <p:spPr>
          <a:xfrm>
            <a:off x="1" y="2346901"/>
            <a:ext cx="3125325" cy="1005557"/>
          </a:xfrm>
          <a:prstGeom prst="rect">
            <a:avLst/>
          </a:prstGeom>
        </p:spPr>
      </p:pic>
      <p:sp>
        <p:nvSpPr>
          <p:cNvPr id="14" name="TextBox 14"/>
          <p:cNvSpPr txBox="1"/>
          <p:nvPr/>
        </p:nvSpPr>
        <p:spPr>
          <a:xfrm>
            <a:off x="3286567" y="5335219"/>
            <a:ext cx="1717963"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GEOGRAPHIC</a:t>
            </a:r>
            <a:endParaRPr lang="en-US" sz="1583">
              <a:solidFill>
                <a:srgbClr val="F7FBFF"/>
              </a:solidFill>
              <a:latin typeface="Open Sans Extra Bold"/>
            </a:endParaRPr>
          </a:p>
        </p:txBody>
      </p:sp>
      <p:sp>
        <p:nvSpPr>
          <p:cNvPr id="15" name="TextBox 15"/>
          <p:cNvSpPr txBox="1"/>
          <p:nvPr/>
        </p:nvSpPr>
        <p:spPr>
          <a:xfrm>
            <a:off x="14617" y="3432773"/>
            <a:ext cx="1528490"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TECHNICAL</a:t>
            </a:r>
            <a:endParaRPr lang="en-US" sz="1583">
              <a:solidFill>
                <a:srgbClr val="F7FBFF"/>
              </a:solidFill>
              <a:latin typeface="Open Sans Extra Bold"/>
            </a:endParaRPr>
          </a:p>
        </p:txBody>
      </p:sp>
      <p:sp>
        <p:nvSpPr>
          <p:cNvPr id="17" name="TextBox 17"/>
          <p:cNvSpPr txBox="1"/>
          <p:nvPr/>
        </p:nvSpPr>
        <p:spPr>
          <a:xfrm>
            <a:off x="6398740" y="3368436"/>
            <a:ext cx="2667000" cy="1937966"/>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geographic aspect is about the territory a society occupies to live and its borders. Geographic aspects can be about the </a:t>
            </a:r>
            <a:r>
              <a:rPr lang="en-US" sz="1500" b="1" dirty="0">
                <a:solidFill>
                  <a:srgbClr val="000000"/>
                </a:solidFill>
                <a:latin typeface="Open Sans Light"/>
              </a:rPr>
              <a:t>natural characteristics of a land, the way of life, the connections to the territory</a:t>
            </a:r>
            <a:r>
              <a:rPr lang="en-US" sz="1500" dirty="0">
                <a:solidFill>
                  <a:srgbClr val="000000"/>
                </a:solidFill>
                <a:latin typeface="Open Sans Light"/>
              </a:rPr>
              <a:t>, etc. </a:t>
            </a:r>
          </a:p>
        </p:txBody>
      </p:sp>
      <p:sp>
        <p:nvSpPr>
          <p:cNvPr id="18" name="TextBox 18"/>
          <p:cNvSpPr txBox="1"/>
          <p:nvPr/>
        </p:nvSpPr>
        <p:spPr>
          <a:xfrm>
            <a:off x="101724" y="3900565"/>
            <a:ext cx="2911640" cy="1694310"/>
          </a:xfrm>
          <a:prstGeom prst="rect">
            <a:avLst/>
          </a:prstGeom>
        </p:spPr>
        <p:txBody>
          <a:bodyPr wrap="square" lIns="0" tIns="0" rIns="0" bIns="0" rtlCol="0" anchor="t">
            <a:spAutoFit/>
          </a:bodyPr>
          <a:lstStyle/>
          <a:p>
            <a:pPr algn="ctr">
              <a:lnSpc>
                <a:spcPts val="1858"/>
              </a:lnSpc>
            </a:pPr>
            <a:r>
              <a:rPr lang="en-US" sz="1500" dirty="0">
                <a:solidFill>
                  <a:srgbClr val="000000"/>
                </a:solidFill>
                <a:latin typeface="Open Sans Light"/>
              </a:rPr>
              <a:t>The technical aspect is about knowledge and discoveries made by humans that changed a society's way of living. Technical or scientific aspects can be about </a:t>
            </a:r>
            <a:r>
              <a:rPr lang="en-US" sz="1500" b="1" dirty="0">
                <a:solidFill>
                  <a:srgbClr val="000000"/>
                </a:solidFill>
                <a:latin typeface="Open Sans Light"/>
              </a:rPr>
              <a:t>inventions, philosophers or scientific theories. </a:t>
            </a:r>
          </a:p>
        </p:txBody>
      </p:sp>
      <p:sp>
        <p:nvSpPr>
          <p:cNvPr id="23" name="TextBox 6">
            <a:extLst>
              <a:ext uri="{FF2B5EF4-FFF2-40B4-BE49-F238E27FC236}">
                <a16:creationId xmlns:a16="http://schemas.microsoft.com/office/drawing/2014/main" id="{11B40AF2-1C10-8305-FDCD-DC2D7546DC18}"/>
              </a:ext>
            </a:extLst>
          </p:cNvPr>
          <p:cNvSpPr txBox="1"/>
          <p:nvPr/>
        </p:nvSpPr>
        <p:spPr>
          <a:xfrm>
            <a:off x="1732032" y="601781"/>
            <a:ext cx="5679937" cy="815160"/>
          </a:xfrm>
          <a:prstGeom prst="rect">
            <a:avLst/>
          </a:prstGeom>
        </p:spPr>
        <p:txBody>
          <a:bodyPr wrap="square" lIns="0" tIns="0" rIns="0" bIns="0" rtlCol="0" anchor="t">
            <a:spAutoFit/>
          </a:bodyPr>
          <a:lstStyle/>
          <a:p>
            <a:pPr algn="ctr">
              <a:lnSpc>
                <a:spcPts val="6563"/>
              </a:lnSpc>
            </a:pPr>
            <a:r>
              <a:rPr lang="en-US" sz="4688">
                <a:solidFill>
                  <a:srgbClr val="F7FBFF"/>
                </a:solidFill>
                <a:latin typeface="League Spartan"/>
              </a:rPr>
              <a:t>Aspects of society</a:t>
            </a:r>
          </a:p>
        </p:txBody>
      </p:sp>
      <p:pic>
        <p:nvPicPr>
          <p:cNvPr id="8" name="Image 7">
            <a:extLst>
              <a:ext uri="{FF2B5EF4-FFF2-40B4-BE49-F238E27FC236}">
                <a16:creationId xmlns:a16="http://schemas.microsoft.com/office/drawing/2014/main" id="{443B21F7-F895-A6B7-5901-7E488CBEDC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6567" y="3313707"/>
            <a:ext cx="2942880" cy="19132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Ellipse 6">
            <a:extLst>
              <a:ext uri="{FF2B5EF4-FFF2-40B4-BE49-F238E27FC236}">
                <a16:creationId xmlns:a16="http://schemas.microsoft.com/office/drawing/2014/main" id="{FE7A9EE2-8BE6-A92C-04F0-0E78FD3CA51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2952415" y="1023702"/>
            <a:ext cx="6176528" cy="1026200"/>
            <a:chOff x="0" y="2"/>
            <a:chExt cx="5781156" cy="1987438"/>
          </a:xfrm>
        </p:grpSpPr>
        <p:grpSp>
          <p:nvGrpSpPr>
            <p:cNvPr id="3" name="Group 3"/>
            <p:cNvGrpSpPr/>
            <p:nvPr/>
          </p:nvGrpSpPr>
          <p:grpSpPr>
            <a:xfrm>
              <a:off x="0" y="2"/>
              <a:ext cx="5781156" cy="1987438"/>
              <a:chOff x="0" y="1"/>
              <a:chExt cx="3279246" cy="1127335"/>
            </a:xfrm>
          </p:grpSpPr>
          <p:sp>
            <p:nvSpPr>
              <p:cNvPr id="4" name="Freeform 4"/>
              <p:cNvSpPr/>
              <p:nvPr/>
            </p:nvSpPr>
            <p:spPr>
              <a:xfrm>
                <a:off x="0" y="1"/>
                <a:ext cx="3279246" cy="1127335"/>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5" name="TextBox 5"/>
            <p:cNvSpPr txBox="1"/>
            <p:nvPr/>
          </p:nvSpPr>
          <p:spPr>
            <a:xfrm>
              <a:off x="264760" y="183632"/>
              <a:ext cx="5426641" cy="1462109"/>
            </a:xfrm>
            <a:prstGeom prst="rect">
              <a:avLst/>
            </a:prstGeom>
          </p:spPr>
          <p:txBody>
            <a:bodyPr wrap="square" lIns="0" tIns="0" rIns="0" bIns="0" rtlCol="0" anchor="t">
              <a:spAutoFit/>
            </a:bodyPr>
            <a:lstStyle/>
            <a:p>
              <a:pPr>
                <a:lnSpc>
                  <a:spcPts val="2027"/>
                </a:lnSpc>
              </a:pPr>
              <a:r>
                <a:rPr lang="en-US" sz="1500" b="1" dirty="0">
                  <a:solidFill>
                    <a:srgbClr val="000000"/>
                  </a:solidFill>
                  <a:latin typeface="Open Sans"/>
                </a:rPr>
                <a:t>Nomads</a:t>
              </a:r>
              <a:r>
                <a:rPr lang="en-US" sz="1500" dirty="0">
                  <a:solidFill>
                    <a:srgbClr val="000000"/>
                  </a:solidFill>
                  <a:latin typeface="Open Sans"/>
                </a:rPr>
                <a:t> are people who travel as a way of life.</a:t>
              </a:r>
            </a:p>
            <a:p>
              <a:pPr>
                <a:lnSpc>
                  <a:spcPts val="2027"/>
                </a:lnSpc>
              </a:pPr>
              <a:r>
                <a:rPr lang="en-US" sz="1500" dirty="0">
                  <a:solidFill>
                    <a:srgbClr val="000000"/>
                  </a:solidFill>
                  <a:latin typeface="Open Sans"/>
                </a:rPr>
                <a:t>They travel for many reasons : to follow the migration routes of animals, to trade with other groups or for seasonal gatherings </a:t>
              </a:r>
            </a:p>
          </p:txBody>
        </p:sp>
      </p:grpSp>
      <p:pic>
        <p:nvPicPr>
          <p:cNvPr id="6" name="Picture 6"/>
          <p:cNvPicPr>
            <a:picLocks noChangeAspect="1"/>
          </p:cNvPicPr>
          <p:nvPr/>
        </p:nvPicPr>
        <p:blipFill>
          <a:blip r:embed="rId3"/>
          <a:srcRect r="91" b="58199"/>
          <a:stretch>
            <a:fillRect/>
          </a:stretch>
        </p:blipFill>
        <p:spPr>
          <a:xfrm>
            <a:off x="7903033" y="359765"/>
            <a:ext cx="1240967" cy="438434"/>
          </a:xfrm>
          <a:prstGeom prst="rect">
            <a:avLst/>
          </a:prstGeom>
        </p:spPr>
      </p:pic>
      <p:pic>
        <p:nvPicPr>
          <p:cNvPr id="12" name="Picture 12"/>
          <p:cNvPicPr>
            <a:picLocks noChangeAspect="1"/>
          </p:cNvPicPr>
          <p:nvPr/>
        </p:nvPicPr>
        <p:blipFill>
          <a:blip r:embed="rId4"/>
          <a:srcRect/>
          <a:stretch>
            <a:fillRect/>
          </a:stretch>
        </p:blipFill>
        <p:spPr>
          <a:xfrm>
            <a:off x="-229569" y="4061112"/>
            <a:ext cx="3047303" cy="2822158"/>
          </a:xfrm>
          <a:prstGeom prst="rect">
            <a:avLst/>
          </a:prstGeom>
        </p:spPr>
      </p:pic>
      <p:pic>
        <p:nvPicPr>
          <p:cNvPr id="13" name="Picture 13"/>
          <p:cNvPicPr>
            <a:picLocks noChangeAspect="1"/>
          </p:cNvPicPr>
          <p:nvPr/>
        </p:nvPicPr>
        <p:blipFill>
          <a:blip r:embed="rId5"/>
          <a:srcRect/>
          <a:stretch>
            <a:fillRect/>
          </a:stretch>
        </p:blipFill>
        <p:spPr>
          <a:xfrm>
            <a:off x="2155556" y="1971019"/>
            <a:ext cx="5747478" cy="1554968"/>
          </a:xfrm>
          <a:prstGeom prst="rect">
            <a:avLst/>
          </a:prstGeom>
        </p:spPr>
      </p:pic>
      <p:pic>
        <p:nvPicPr>
          <p:cNvPr id="14" name="Picture 14"/>
          <p:cNvPicPr>
            <a:picLocks noChangeAspect="1"/>
          </p:cNvPicPr>
          <p:nvPr/>
        </p:nvPicPr>
        <p:blipFill>
          <a:blip r:embed="rId6"/>
          <a:srcRect/>
          <a:stretch>
            <a:fillRect/>
          </a:stretch>
        </p:blipFill>
        <p:spPr>
          <a:xfrm>
            <a:off x="4722546" y="2959808"/>
            <a:ext cx="4310504" cy="1493123"/>
          </a:xfrm>
          <a:prstGeom prst="rect">
            <a:avLst/>
          </a:prstGeom>
        </p:spPr>
      </p:pic>
      <p:grpSp>
        <p:nvGrpSpPr>
          <p:cNvPr id="15" name="Group 15"/>
          <p:cNvGrpSpPr/>
          <p:nvPr/>
        </p:nvGrpSpPr>
        <p:grpSpPr>
          <a:xfrm>
            <a:off x="4765" y="1739018"/>
            <a:ext cx="2294225" cy="2561827"/>
            <a:chOff x="7205" y="1068514"/>
            <a:chExt cx="4105164" cy="2906429"/>
          </a:xfrm>
        </p:grpSpPr>
        <p:grpSp>
          <p:nvGrpSpPr>
            <p:cNvPr id="16" name="Group 16"/>
            <p:cNvGrpSpPr/>
            <p:nvPr/>
          </p:nvGrpSpPr>
          <p:grpSpPr>
            <a:xfrm>
              <a:off x="7205" y="1068514"/>
              <a:ext cx="4105164" cy="2906429"/>
              <a:chOff x="9527" y="1412881"/>
              <a:chExt cx="5428200" cy="3843130"/>
            </a:xfrm>
          </p:grpSpPr>
          <p:sp>
            <p:nvSpPr>
              <p:cNvPr id="17" name="Freeform 17"/>
              <p:cNvSpPr/>
              <p:nvPr/>
            </p:nvSpPr>
            <p:spPr>
              <a:xfrm>
                <a:off x="9527" y="1412881"/>
                <a:ext cx="5428200" cy="3843130"/>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18" name="TextBox 18"/>
            <p:cNvSpPr txBox="1"/>
            <p:nvPr/>
          </p:nvSpPr>
          <p:spPr>
            <a:xfrm>
              <a:off x="25623" y="1353612"/>
              <a:ext cx="4003305" cy="1729444"/>
            </a:xfrm>
            <a:prstGeom prst="rect">
              <a:avLst/>
            </a:prstGeom>
          </p:spPr>
          <p:txBody>
            <a:bodyPr lIns="0" tIns="0" rIns="0" bIns="0" rtlCol="0" anchor="t">
              <a:spAutoFit/>
            </a:bodyPr>
            <a:lstStyle/>
            <a:p>
              <a:pPr algn="ctr">
                <a:lnSpc>
                  <a:spcPts val="2048"/>
                </a:lnSpc>
              </a:pPr>
              <a:r>
                <a:rPr lang="en-US" sz="1500" dirty="0">
                  <a:solidFill>
                    <a:srgbClr val="000000"/>
                  </a:solidFill>
                  <a:latin typeface="Open Sans Light"/>
                </a:rPr>
                <a:t>Inuit were </a:t>
              </a:r>
              <a:r>
                <a:rPr lang="en-US" sz="1500" dirty="0">
                  <a:solidFill>
                    <a:srgbClr val="000000"/>
                  </a:solidFill>
                  <a:latin typeface="Open Sans Light Bold"/>
                </a:rPr>
                <a:t>nomads</a:t>
              </a:r>
              <a:r>
                <a:rPr lang="en-US" sz="1500" dirty="0">
                  <a:solidFill>
                    <a:srgbClr val="000000"/>
                  </a:solidFill>
                  <a:latin typeface="Open Sans Light"/>
                </a:rPr>
                <a:t> for several thousands of years. They moved seasonally, following the migration routes of animals until the 1930’s</a:t>
              </a:r>
            </a:p>
          </p:txBody>
        </p:sp>
      </p:grpSp>
      <p:pic>
        <p:nvPicPr>
          <p:cNvPr id="19" name="Picture 19"/>
          <p:cNvPicPr>
            <a:picLocks noChangeAspect="1"/>
          </p:cNvPicPr>
          <p:nvPr/>
        </p:nvPicPr>
        <p:blipFill>
          <a:blip r:embed="rId7"/>
          <a:srcRect/>
          <a:stretch>
            <a:fillRect/>
          </a:stretch>
        </p:blipFill>
        <p:spPr>
          <a:xfrm>
            <a:off x="2908519" y="4633768"/>
            <a:ext cx="5422733" cy="2134480"/>
          </a:xfrm>
          <a:prstGeom prst="rect">
            <a:avLst/>
          </a:prstGeom>
        </p:spPr>
      </p:pic>
      <p:sp>
        <p:nvSpPr>
          <p:cNvPr id="20" name="TextBox 20"/>
          <p:cNvSpPr txBox="1"/>
          <p:nvPr/>
        </p:nvSpPr>
        <p:spPr>
          <a:xfrm>
            <a:off x="753343" y="246274"/>
            <a:ext cx="7149691" cy="519373"/>
          </a:xfrm>
          <a:prstGeom prst="rect">
            <a:avLst/>
          </a:prstGeom>
        </p:spPr>
        <p:txBody>
          <a:bodyPr wrap="square" lIns="0" tIns="0" rIns="0" bIns="0" rtlCol="0" anchor="t">
            <a:spAutoFit/>
          </a:bodyPr>
          <a:lstStyle/>
          <a:p>
            <a:pPr algn="ctr">
              <a:lnSpc>
                <a:spcPts val="4200"/>
              </a:lnSpc>
            </a:pPr>
            <a:r>
              <a:rPr lang="en-US" sz="3000">
                <a:solidFill>
                  <a:srgbClr val="1E6090"/>
                </a:solidFill>
                <a:latin typeface="League Spartan"/>
              </a:rPr>
              <a:t>Inuit traditional way of life</a:t>
            </a:r>
          </a:p>
        </p:txBody>
      </p:sp>
      <p:grpSp>
        <p:nvGrpSpPr>
          <p:cNvPr id="25" name="Group 2">
            <a:extLst>
              <a:ext uri="{FF2B5EF4-FFF2-40B4-BE49-F238E27FC236}">
                <a16:creationId xmlns:a16="http://schemas.microsoft.com/office/drawing/2014/main" id="{ADB7E7FB-7F1D-8E6D-3284-B2D7A417F862}"/>
              </a:ext>
            </a:extLst>
          </p:cNvPr>
          <p:cNvGrpSpPr/>
          <p:nvPr/>
        </p:nvGrpSpPr>
        <p:grpSpPr>
          <a:xfrm>
            <a:off x="2019652" y="4514671"/>
            <a:ext cx="4343077" cy="600649"/>
            <a:chOff x="368179" y="0"/>
            <a:chExt cx="5955487" cy="632517"/>
          </a:xfrm>
        </p:grpSpPr>
        <p:grpSp>
          <p:nvGrpSpPr>
            <p:cNvPr id="26" name="Group 3">
              <a:extLst>
                <a:ext uri="{FF2B5EF4-FFF2-40B4-BE49-F238E27FC236}">
                  <a16:creationId xmlns:a16="http://schemas.microsoft.com/office/drawing/2014/main" id="{802017E3-FD9C-5D04-F236-4DAD418E90AA}"/>
                </a:ext>
              </a:extLst>
            </p:cNvPr>
            <p:cNvGrpSpPr/>
            <p:nvPr/>
          </p:nvGrpSpPr>
          <p:grpSpPr>
            <a:xfrm>
              <a:off x="368179" y="0"/>
              <a:ext cx="5870969" cy="632517"/>
              <a:chOff x="208842" y="0"/>
              <a:chExt cx="3330191" cy="358782"/>
            </a:xfrm>
          </p:grpSpPr>
          <p:sp>
            <p:nvSpPr>
              <p:cNvPr id="28" name="Freeform 4">
                <a:extLst>
                  <a:ext uri="{FF2B5EF4-FFF2-40B4-BE49-F238E27FC236}">
                    <a16:creationId xmlns:a16="http://schemas.microsoft.com/office/drawing/2014/main" id="{5BC593FA-58A4-45F9-7EDC-F96DC9FD1D27}"/>
                  </a:ext>
                </a:extLst>
              </p:cNvPr>
              <p:cNvSpPr/>
              <p:nvPr/>
            </p:nvSpPr>
            <p:spPr>
              <a:xfrm>
                <a:off x="208842" y="0"/>
                <a:ext cx="3330191" cy="358782"/>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27" name="TextBox 5">
              <a:extLst>
                <a:ext uri="{FF2B5EF4-FFF2-40B4-BE49-F238E27FC236}">
                  <a16:creationId xmlns:a16="http://schemas.microsoft.com/office/drawing/2014/main" id="{7AEC2D4C-6488-ED32-FDEA-56DB0ABD2366}"/>
                </a:ext>
              </a:extLst>
            </p:cNvPr>
            <p:cNvSpPr txBox="1"/>
            <p:nvPr/>
          </p:nvSpPr>
          <p:spPr>
            <a:xfrm>
              <a:off x="632759" y="205454"/>
              <a:ext cx="5690907" cy="254828"/>
            </a:xfrm>
            <a:prstGeom prst="rect">
              <a:avLst/>
            </a:prstGeom>
          </p:spPr>
          <p:txBody>
            <a:bodyPr wrap="square" lIns="0" tIns="0" rIns="0" bIns="0" rtlCol="0" anchor="t">
              <a:spAutoFit/>
            </a:bodyPr>
            <a:lstStyle/>
            <a:p>
              <a:pPr>
                <a:lnSpc>
                  <a:spcPts val="2027"/>
                </a:lnSpc>
              </a:pPr>
              <a:r>
                <a:rPr lang="en-US" sz="1500" dirty="0">
                  <a:solidFill>
                    <a:srgbClr val="000000"/>
                  </a:solidFill>
                  <a:latin typeface="Open Sans"/>
                </a:rPr>
                <a:t>After 1930’s, the way of life started to change</a:t>
              </a:r>
            </a:p>
          </p:txBody>
        </p:sp>
      </p:grpSp>
      <p:sp>
        <p:nvSpPr>
          <p:cNvPr id="9" name="Ellipse 8">
            <a:extLst>
              <a:ext uri="{FF2B5EF4-FFF2-40B4-BE49-F238E27FC236}">
                <a16:creationId xmlns:a16="http://schemas.microsoft.com/office/drawing/2014/main" id="{FABA6899-1C8B-DDB9-2668-354D2A7778C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1066D0-8564-9590-867B-8BA35A57512E}"/>
              </a:ext>
            </a:extLst>
          </p:cNvPr>
          <p:cNvSpPr/>
          <p:nvPr/>
        </p:nvSpPr>
        <p:spPr>
          <a:xfrm>
            <a:off x="0" y="4048197"/>
            <a:ext cx="9144000" cy="1064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764152" y="924152"/>
            <a:ext cx="7615700" cy="2998092"/>
            <a:chOff x="0" y="0"/>
            <a:chExt cx="3335997" cy="1485975"/>
          </a:xfrm>
        </p:grpSpPr>
        <p:sp>
          <p:nvSpPr>
            <p:cNvPr id="3" name="Freeform 3"/>
            <p:cNvSpPr/>
            <p:nvPr/>
          </p:nvSpPr>
          <p:spPr>
            <a:xfrm>
              <a:off x="0" y="0"/>
              <a:ext cx="3335997" cy="1485975"/>
            </a:xfrm>
            <a:custGeom>
              <a:avLst/>
              <a:gdLst/>
              <a:ahLst/>
              <a:cxnLst/>
              <a:rect l="l" t="t" r="r" b="b"/>
              <a:pathLst>
                <a:path w="3335997" h="1485975">
                  <a:moveTo>
                    <a:pt x="0" y="0"/>
                  </a:moveTo>
                  <a:lnTo>
                    <a:pt x="3335997" y="0"/>
                  </a:lnTo>
                  <a:lnTo>
                    <a:pt x="3335997" y="1485975"/>
                  </a:lnTo>
                  <a:lnTo>
                    <a:pt x="0" y="1485975"/>
                  </a:lnTo>
                  <a:close/>
                </a:path>
              </a:pathLst>
            </a:custGeom>
            <a:solidFill>
              <a:srgbClr val="1E6090"/>
            </a:solidFill>
          </p:spPr>
          <p:txBody>
            <a:bodyPr/>
            <a:lstStyle/>
            <a:p>
              <a:endParaRPr lang="fr-CA"/>
            </a:p>
          </p:txBody>
        </p:sp>
      </p:grpSp>
      <p:sp>
        <p:nvSpPr>
          <p:cNvPr id="4" name="TextBox 4"/>
          <p:cNvSpPr txBox="1"/>
          <p:nvPr/>
        </p:nvSpPr>
        <p:spPr>
          <a:xfrm>
            <a:off x="997155" y="1016645"/>
            <a:ext cx="7149691" cy="2550763"/>
          </a:xfrm>
          <a:prstGeom prst="rect">
            <a:avLst/>
          </a:prstGeom>
        </p:spPr>
        <p:txBody>
          <a:bodyPr wrap="square" lIns="0" tIns="0" rIns="0" bIns="0" rtlCol="0" anchor="t">
            <a:spAutoFit/>
          </a:bodyPr>
          <a:lstStyle/>
          <a:p>
            <a:pPr algn="just">
              <a:lnSpc>
                <a:spcPct val="150000"/>
              </a:lnSpc>
            </a:pPr>
            <a:r>
              <a:rPr lang="en-US" sz="1875" dirty="0">
                <a:solidFill>
                  <a:srgbClr val="FFFFFF"/>
                </a:solidFill>
                <a:latin typeface="Open Sans"/>
              </a:rPr>
              <a:t>« Inuit lived in small, family-based groupings that traveled seasonally in pursuit of food. These groups relied upon caribou, fish, sea mammals and occasional treats such as bird eggs or berries to survive. Inuit developed a unique and remarkable skills associated with living off the land. Technologies include the igloo, kayak, ulu, qulliq, fur clothing and toggle-head harpoons. »</a:t>
            </a:r>
          </a:p>
        </p:txBody>
      </p:sp>
      <p:sp>
        <p:nvSpPr>
          <p:cNvPr id="7" name="TextBox 7"/>
          <p:cNvSpPr txBox="1"/>
          <p:nvPr/>
        </p:nvSpPr>
        <p:spPr>
          <a:xfrm>
            <a:off x="133195" y="4146099"/>
            <a:ext cx="8969636" cy="857542"/>
          </a:xfrm>
          <a:prstGeom prst="rect">
            <a:avLst/>
          </a:prstGeom>
        </p:spPr>
        <p:txBody>
          <a:bodyPr wrap="square" lIns="0" tIns="0" rIns="0" bIns="0" rtlCol="0" anchor="t">
            <a:spAutoFit/>
          </a:bodyPr>
          <a:lstStyle/>
          <a:p>
            <a:pPr marL="321469" indent="-321469">
              <a:lnSpc>
                <a:spcPct val="200000"/>
              </a:lnSpc>
              <a:buAutoNum type="arabicPeriod"/>
            </a:pPr>
            <a:r>
              <a:rPr lang="en-US" sz="1500" dirty="0">
                <a:solidFill>
                  <a:srgbClr val="000000"/>
                </a:solidFill>
                <a:latin typeface="Open Sans Light"/>
              </a:rPr>
              <a:t>What are some activities that you still practice today? </a:t>
            </a:r>
            <a:r>
              <a:rPr lang="en-US" sz="1500" i="1" u="sng" dirty="0">
                <a:solidFill>
                  <a:srgbClr val="C00000"/>
                </a:solidFill>
                <a:latin typeface="Open Sans Light"/>
              </a:rPr>
              <a:t>Personal response</a:t>
            </a:r>
          </a:p>
          <a:p>
            <a:pPr marL="321469" indent="-321469">
              <a:lnSpc>
                <a:spcPct val="200000"/>
              </a:lnSpc>
              <a:buFontTx/>
              <a:buAutoNum type="arabicPeriod"/>
            </a:pPr>
            <a:r>
              <a:rPr lang="en-US" sz="1500" dirty="0">
                <a:solidFill>
                  <a:srgbClr val="000000"/>
                </a:solidFill>
                <a:latin typeface="Open Sans Light"/>
              </a:rPr>
              <a:t>What are some activities that are practiced by some family members today? </a:t>
            </a:r>
            <a:r>
              <a:rPr lang="en-US" sz="1500" i="1" u="sng" dirty="0">
                <a:solidFill>
                  <a:srgbClr val="C00000"/>
                </a:solidFill>
                <a:latin typeface="Open Sans Light"/>
              </a:rPr>
              <a:t>Personal response</a:t>
            </a:r>
          </a:p>
        </p:txBody>
      </p:sp>
      <p:sp>
        <p:nvSpPr>
          <p:cNvPr id="14" name="TextBox 20">
            <a:extLst>
              <a:ext uri="{FF2B5EF4-FFF2-40B4-BE49-F238E27FC236}">
                <a16:creationId xmlns:a16="http://schemas.microsoft.com/office/drawing/2014/main" id="{5DD99B99-474F-D311-0D05-B011632A68D9}"/>
              </a:ext>
            </a:extLst>
          </p:cNvPr>
          <p:cNvSpPr txBox="1"/>
          <p:nvPr/>
        </p:nvSpPr>
        <p:spPr>
          <a:xfrm>
            <a:off x="753343" y="246274"/>
            <a:ext cx="7149691" cy="519373"/>
          </a:xfrm>
          <a:prstGeom prst="rect">
            <a:avLst/>
          </a:prstGeom>
        </p:spPr>
        <p:txBody>
          <a:bodyPr wrap="square" lIns="0" tIns="0" rIns="0" bIns="0" rtlCol="0" anchor="t">
            <a:spAutoFit/>
          </a:bodyPr>
          <a:lstStyle/>
          <a:p>
            <a:pPr algn="ctr">
              <a:lnSpc>
                <a:spcPts val="4200"/>
              </a:lnSpc>
            </a:pPr>
            <a:r>
              <a:rPr lang="en-US" sz="3000">
                <a:solidFill>
                  <a:srgbClr val="1E6090"/>
                </a:solidFill>
                <a:latin typeface="League Spartan"/>
              </a:rPr>
              <a:t>Inuit traditional way of life</a:t>
            </a:r>
          </a:p>
        </p:txBody>
      </p:sp>
      <p:pic>
        <p:nvPicPr>
          <p:cNvPr id="17" name="Picture 6">
            <a:extLst>
              <a:ext uri="{FF2B5EF4-FFF2-40B4-BE49-F238E27FC236}">
                <a16:creationId xmlns:a16="http://schemas.microsoft.com/office/drawing/2014/main" id="{D2BAD918-686D-B9ED-EE2E-4903F818DF20}"/>
              </a:ext>
            </a:extLst>
          </p:cNvPr>
          <p:cNvPicPr>
            <a:picLocks noChangeAspect="1"/>
          </p:cNvPicPr>
          <p:nvPr/>
        </p:nvPicPr>
        <p:blipFill>
          <a:blip r:embed="rId3"/>
          <a:srcRect r="91" b="58199"/>
          <a:stretch>
            <a:fillRect/>
          </a:stretch>
        </p:blipFill>
        <p:spPr>
          <a:xfrm>
            <a:off x="7903033" y="359765"/>
            <a:ext cx="1240967" cy="438434"/>
          </a:xfrm>
          <a:prstGeom prst="rect">
            <a:avLst/>
          </a:prstGeom>
        </p:spPr>
      </p:pic>
      <p:sp>
        <p:nvSpPr>
          <p:cNvPr id="19" name="ZoneTexte 18">
            <a:extLst>
              <a:ext uri="{FF2B5EF4-FFF2-40B4-BE49-F238E27FC236}">
                <a16:creationId xmlns:a16="http://schemas.microsoft.com/office/drawing/2014/main" id="{EDBCB6CF-2E4F-3B44-D6EA-92453F51321A}"/>
              </a:ext>
            </a:extLst>
          </p:cNvPr>
          <p:cNvSpPr txBox="1"/>
          <p:nvPr/>
        </p:nvSpPr>
        <p:spPr>
          <a:xfrm>
            <a:off x="5756935" y="3633703"/>
            <a:ext cx="3574846" cy="294376"/>
          </a:xfrm>
          <a:prstGeom prst="rect">
            <a:avLst/>
          </a:prstGeom>
          <a:noFill/>
        </p:spPr>
        <p:txBody>
          <a:bodyPr wrap="square" rtlCol="0">
            <a:spAutoFit/>
          </a:bodyPr>
          <a:lstStyle/>
          <a:p>
            <a:r>
              <a:rPr lang="en-US" sz="1313" i="1">
                <a:solidFill>
                  <a:srgbClr val="FFFFFF"/>
                </a:solidFill>
                <a:latin typeface="Open Sans"/>
              </a:rPr>
              <a:t>The Inuit Way – </a:t>
            </a:r>
            <a:r>
              <a:rPr lang="en-US" sz="1313" i="1" err="1">
                <a:solidFill>
                  <a:srgbClr val="FFFFFF"/>
                </a:solidFill>
                <a:latin typeface="Open Sans"/>
              </a:rPr>
              <a:t>Pauktuutit</a:t>
            </a:r>
            <a:r>
              <a:rPr lang="en-US" sz="1313" i="1">
                <a:solidFill>
                  <a:srgbClr val="FFFFFF"/>
                </a:solidFill>
                <a:latin typeface="Open Sans"/>
              </a:rPr>
              <a:t>, 2006</a:t>
            </a:r>
            <a:endParaRPr lang="fr-CA" sz="1313" i="1"/>
          </a:p>
        </p:txBody>
      </p:sp>
      <p:sp>
        <p:nvSpPr>
          <p:cNvPr id="5" name="Ellipse 4">
            <a:extLst>
              <a:ext uri="{FF2B5EF4-FFF2-40B4-BE49-F238E27FC236}">
                <a16:creationId xmlns:a16="http://schemas.microsoft.com/office/drawing/2014/main" id="{D7DC3726-9564-48CB-213C-16F9D61D79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17</a:t>
            </a:r>
          </a:p>
        </p:txBody>
      </p:sp>
      <p:pic>
        <p:nvPicPr>
          <p:cNvPr id="8" name="Picture 14">
            <a:extLst>
              <a:ext uri="{FF2B5EF4-FFF2-40B4-BE49-F238E27FC236}">
                <a16:creationId xmlns:a16="http://schemas.microsoft.com/office/drawing/2014/main" id="{09E521F7-6F4D-6532-A087-B71BBD152CC1}"/>
              </a:ext>
            </a:extLst>
          </p:cNvPr>
          <p:cNvPicPr>
            <a:picLocks noChangeAspect="1"/>
          </p:cNvPicPr>
          <p:nvPr/>
        </p:nvPicPr>
        <p:blipFill>
          <a:blip r:embed="rId4"/>
          <a:srcRect/>
          <a:stretch>
            <a:fillRect/>
          </a:stretch>
        </p:blipFill>
        <p:spPr>
          <a:xfrm>
            <a:off x="5039676" y="5506392"/>
            <a:ext cx="2863357" cy="991843"/>
          </a:xfrm>
          <a:prstGeom prst="rect">
            <a:avLst/>
          </a:prstGeom>
        </p:spPr>
      </p:pic>
      <p:pic>
        <p:nvPicPr>
          <p:cNvPr id="9" name="Picture 19">
            <a:extLst>
              <a:ext uri="{FF2B5EF4-FFF2-40B4-BE49-F238E27FC236}">
                <a16:creationId xmlns:a16="http://schemas.microsoft.com/office/drawing/2014/main" id="{FE9E0598-2C3C-6875-0338-BBAAE2D52093}"/>
              </a:ext>
            </a:extLst>
          </p:cNvPr>
          <p:cNvPicPr>
            <a:picLocks noChangeAspect="1"/>
          </p:cNvPicPr>
          <p:nvPr/>
        </p:nvPicPr>
        <p:blipFill>
          <a:blip r:embed="rId5"/>
          <a:srcRect/>
          <a:stretch>
            <a:fillRect/>
          </a:stretch>
        </p:blipFill>
        <p:spPr>
          <a:xfrm>
            <a:off x="609600" y="5224908"/>
            <a:ext cx="3602182" cy="14178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936348-74F9-E7FA-8F0D-2BB2CF06F1CE}"/>
              </a:ext>
            </a:extLst>
          </p:cNvPr>
          <p:cNvSpPr/>
          <p:nvPr/>
        </p:nvSpPr>
        <p:spPr>
          <a:xfrm>
            <a:off x="4076596" y="110913"/>
            <a:ext cx="4918342" cy="34208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 6"/>
          <p:cNvGrpSpPr/>
          <p:nvPr/>
        </p:nvGrpSpPr>
        <p:grpSpPr>
          <a:xfrm>
            <a:off x="5536313" y="4234994"/>
            <a:ext cx="3458625" cy="2156699"/>
            <a:chOff x="0" y="0"/>
            <a:chExt cx="5919224" cy="4965700"/>
          </a:xfrm>
        </p:grpSpPr>
        <p:sp>
          <p:nvSpPr>
            <p:cNvPr id="7" name="Freeform 7"/>
            <p:cNvSpPr/>
            <p:nvPr/>
          </p:nvSpPr>
          <p:spPr>
            <a:xfrm>
              <a:off x="0" y="0"/>
              <a:ext cx="5919224" cy="4965700"/>
            </a:xfrm>
            <a:custGeom>
              <a:avLst/>
              <a:gdLst/>
              <a:ahLst/>
              <a:cxnLst/>
              <a:rect l="l" t="t" r="r" b="b"/>
              <a:pathLst>
                <a:path w="5919224" h="4965700">
                  <a:moveTo>
                    <a:pt x="5919224" y="0"/>
                  </a:moveTo>
                  <a:lnTo>
                    <a:pt x="5919224" y="4965700"/>
                  </a:lnTo>
                  <a:lnTo>
                    <a:pt x="896620" y="4965700"/>
                  </a:lnTo>
                  <a:lnTo>
                    <a:pt x="896620" y="3385820"/>
                  </a:lnTo>
                  <a:lnTo>
                    <a:pt x="0" y="2487930"/>
                  </a:lnTo>
                  <a:lnTo>
                    <a:pt x="896620" y="1591310"/>
                  </a:lnTo>
                  <a:lnTo>
                    <a:pt x="896620" y="0"/>
                  </a:lnTo>
                  <a:lnTo>
                    <a:pt x="5919224" y="0"/>
                  </a:lnTo>
                  <a:close/>
                </a:path>
              </a:pathLst>
            </a:custGeom>
            <a:solidFill>
              <a:srgbClr val="36AEC9"/>
            </a:solidFill>
          </p:spPr>
          <p:txBody>
            <a:bodyPr/>
            <a:lstStyle/>
            <a:p>
              <a:endParaRPr lang="fr-FR"/>
            </a:p>
          </p:txBody>
        </p:sp>
      </p:grpSp>
      <p:sp>
        <p:nvSpPr>
          <p:cNvPr id="12" name="TextBox 12"/>
          <p:cNvSpPr txBox="1"/>
          <p:nvPr/>
        </p:nvSpPr>
        <p:spPr>
          <a:xfrm>
            <a:off x="6154077" y="4501326"/>
            <a:ext cx="2840861" cy="1671868"/>
          </a:xfrm>
          <a:prstGeom prst="rect">
            <a:avLst/>
          </a:prstGeom>
        </p:spPr>
        <p:txBody>
          <a:bodyPr wrap="square" lIns="0" tIns="0" rIns="0" bIns="0" rtlCol="0" anchor="t">
            <a:spAutoFit/>
          </a:bodyPr>
          <a:lstStyle/>
          <a:p>
            <a:pPr algn="ctr">
              <a:lnSpc>
                <a:spcPts val="2248"/>
              </a:lnSpc>
            </a:pPr>
            <a:r>
              <a:rPr lang="en-US" sz="1500" dirty="0">
                <a:solidFill>
                  <a:srgbClr val="000000"/>
                </a:solidFill>
                <a:latin typeface="Open Sans Light"/>
              </a:rPr>
              <a:t>There were few contacts between European settlers and Inuit,  as they live mainly in southern Quebec close to the fertile lands of the St Lawrence River. </a:t>
            </a:r>
          </a:p>
        </p:txBody>
      </p:sp>
      <p:sp>
        <p:nvSpPr>
          <p:cNvPr id="13" name="TextBox 13"/>
          <p:cNvSpPr txBox="1"/>
          <p:nvPr/>
        </p:nvSpPr>
        <p:spPr>
          <a:xfrm>
            <a:off x="4269344" y="355903"/>
            <a:ext cx="4664693" cy="2550122"/>
          </a:xfrm>
          <a:prstGeom prst="rect">
            <a:avLst/>
          </a:prstGeom>
        </p:spPr>
        <p:txBody>
          <a:bodyPr wrap="square" lIns="0" tIns="0" rIns="0" bIns="0" rtlCol="0" anchor="t">
            <a:spAutoFit/>
          </a:bodyPr>
          <a:lstStyle/>
          <a:p>
            <a:pPr marL="321469" indent="-321469">
              <a:lnSpc>
                <a:spcPts val="2099"/>
              </a:lnSpc>
              <a:buFont typeface="+mj-lt"/>
              <a:buAutoNum type="arabicPeriod"/>
            </a:pPr>
            <a:r>
              <a:rPr lang="en-US" sz="1499" dirty="0">
                <a:solidFill>
                  <a:srgbClr val="000000"/>
                </a:solidFill>
                <a:latin typeface="Open Sans Light"/>
              </a:rPr>
              <a:t>What is the location of the </a:t>
            </a:r>
            <a:r>
              <a:rPr lang="en-US" sz="1499" dirty="0" err="1">
                <a:solidFill>
                  <a:srgbClr val="000000"/>
                </a:solidFill>
                <a:latin typeface="Open Sans Light"/>
              </a:rPr>
              <a:t>inuit</a:t>
            </a:r>
            <a:r>
              <a:rPr lang="en-US" sz="1499" dirty="0">
                <a:solidFill>
                  <a:srgbClr val="000000"/>
                </a:solidFill>
                <a:latin typeface="Open Sans Light"/>
              </a:rPr>
              <a:t> territory?</a:t>
            </a:r>
          </a:p>
          <a:p>
            <a:pPr marL="323845" lvl="1" indent="-161923" algn="ctr">
              <a:lnSpc>
                <a:spcPts val="2099"/>
              </a:lnSpc>
              <a:buFont typeface="Arial"/>
              <a:buChar char="•"/>
            </a:pPr>
            <a:r>
              <a:rPr lang="en-US" sz="1499" dirty="0">
                <a:solidFill>
                  <a:srgbClr val="000000"/>
                </a:solidFill>
                <a:latin typeface="Open Sans Light"/>
              </a:rPr>
              <a:t>North </a:t>
            </a:r>
            <a:r>
              <a:rPr lang="en-US" sz="1499" b="1" i="1" u="sng" dirty="0">
                <a:solidFill>
                  <a:srgbClr val="C00000"/>
                </a:solidFill>
                <a:latin typeface="Open Sans Light"/>
              </a:rPr>
              <a:t>X</a:t>
            </a:r>
          </a:p>
          <a:p>
            <a:pPr marL="323845" lvl="1" indent="-161923" algn="ctr">
              <a:lnSpc>
                <a:spcPts val="2099"/>
              </a:lnSpc>
              <a:buFont typeface="Arial"/>
              <a:buChar char="•"/>
            </a:pPr>
            <a:r>
              <a:rPr lang="en-US" sz="1499" dirty="0">
                <a:solidFill>
                  <a:srgbClr val="000000"/>
                </a:solidFill>
                <a:latin typeface="Open Sans Light"/>
              </a:rPr>
              <a:t>South </a:t>
            </a:r>
            <a:r>
              <a:rPr lang="en-US" sz="1499" b="1" u="sng" dirty="0">
                <a:solidFill>
                  <a:srgbClr val="000000"/>
                </a:solidFill>
                <a:latin typeface="Open Sans Light"/>
              </a:rPr>
              <a:t>____</a:t>
            </a:r>
          </a:p>
          <a:p>
            <a:pPr marL="323845" lvl="1" indent="-161923" algn="ctr">
              <a:lnSpc>
                <a:spcPts val="2099"/>
              </a:lnSpc>
              <a:buFont typeface="Arial"/>
              <a:buChar char="•"/>
            </a:pPr>
            <a:r>
              <a:rPr lang="en-US" sz="1499" dirty="0">
                <a:solidFill>
                  <a:srgbClr val="000000"/>
                </a:solidFill>
                <a:latin typeface="Open Sans Light"/>
              </a:rPr>
              <a:t>East </a:t>
            </a:r>
            <a:r>
              <a:rPr lang="en-US" sz="1499" b="1" u="sng" dirty="0">
                <a:solidFill>
                  <a:srgbClr val="000000"/>
                </a:solidFill>
                <a:latin typeface="Open Sans Light"/>
              </a:rPr>
              <a:t>____</a:t>
            </a:r>
            <a:endParaRPr lang="en-US" sz="1499" dirty="0">
              <a:solidFill>
                <a:srgbClr val="000000"/>
              </a:solidFill>
              <a:latin typeface="Open Sans Light"/>
            </a:endParaRPr>
          </a:p>
          <a:p>
            <a:pPr marL="323845" lvl="1" indent="-161923" algn="ctr">
              <a:lnSpc>
                <a:spcPts val="2099"/>
              </a:lnSpc>
              <a:buFont typeface="Arial"/>
              <a:buChar char="•"/>
            </a:pPr>
            <a:r>
              <a:rPr lang="en-US" sz="1499" dirty="0">
                <a:solidFill>
                  <a:srgbClr val="000000"/>
                </a:solidFill>
                <a:latin typeface="Open Sans Light"/>
              </a:rPr>
              <a:t>West </a:t>
            </a:r>
            <a:r>
              <a:rPr lang="en-US" sz="1499" b="1" u="sng" dirty="0">
                <a:solidFill>
                  <a:srgbClr val="000000"/>
                </a:solidFill>
                <a:latin typeface="Open Sans Light"/>
              </a:rPr>
              <a:t>____</a:t>
            </a:r>
            <a:endParaRPr lang="en-US" sz="1499" dirty="0">
              <a:solidFill>
                <a:srgbClr val="000000"/>
              </a:solidFill>
              <a:latin typeface="Open Sans Light"/>
            </a:endParaRPr>
          </a:p>
          <a:p>
            <a:pPr algn="ctr">
              <a:lnSpc>
                <a:spcPts val="2099"/>
              </a:lnSpc>
            </a:pPr>
            <a:endParaRPr lang="en-US" sz="1499" dirty="0">
              <a:solidFill>
                <a:srgbClr val="000000"/>
              </a:solidFill>
              <a:latin typeface="Open Sans Light"/>
            </a:endParaRPr>
          </a:p>
          <a:p>
            <a:pPr marL="321465" indent="-321465">
              <a:lnSpc>
                <a:spcPts val="2099"/>
              </a:lnSpc>
              <a:buFont typeface="+mj-lt"/>
              <a:buAutoNum type="arabicPeriod" startAt="2"/>
            </a:pPr>
            <a:r>
              <a:rPr lang="en-US" sz="1499" dirty="0">
                <a:solidFill>
                  <a:srgbClr val="000000"/>
                </a:solidFill>
                <a:latin typeface="Open Sans Light"/>
              </a:rPr>
              <a:t>Why do you think there were few contacts between Inuit and </a:t>
            </a:r>
            <a:r>
              <a:rPr lang="en-US" sz="1499" dirty="0" err="1">
                <a:solidFill>
                  <a:srgbClr val="000000"/>
                </a:solidFill>
                <a:latin typeface="Open Sans Light"/>
              </a:rPr>
              <a:t>qallunaat</a:t>
            </a:r>
            <a:r>
              <a:rPr lang="en-US" sz="1499" dirty="0">
                <a:solidFill>
                  <a:srgbClr val="000000"/>
                </a:solidFill>
                <a:latin typeface="Open Sans Light"/>
              </a:rPr>
              <a:t>?</a:t>
            </a:r>
          </a:p>
          <a:p>
            <a:pPr algn="ctr">
              <a:lnSpc>
                <a:spcPct val="200000"/>
              </a:lnSpc>
            </a:pPr>
            <a:r>
              <a:rPr lang="en-US" sz="1031" b="1" i="1" u="sng" dirty="0">
                <a:solidFill>
                  <a:srgbClr val="C00000"/>
                </a:solidFill>
                <a:latin typeface="Open Sans Light"/>
              </a:rPr>
              <a:t>Answer example: the qallunaat and Inuit lived far away from each other</a:t>
            </a:r>
            <a:r>
              <a:rPr lang="en-US" sz="1499" b="1" i="1" u="sng" dirty="0">
                <a:solidFill>
                  <a:srgbClr val="C00000"/>
                </a:solidFill>
                <a:latin typeface="Open Sans Light"/>
              </a:rPr>
              <a:t>.</a:t>
            </a:r>
          </a:p>
        </p:txBody>
      </p:sp>
      <p:pic>
        <p:nvPicPr>
          <p:cNvPr id="14" name="Picture 14"/>
          <p:cNvPicPr>
            <a:picLocks noChangeAspect="1"/>
          </p:cNvPicPr>
          <p:nvPr/>
        </p:nvPicPr>
        <p:blipFill>
          <a:blip r:embed="rId3"/>
          <a:srcRect b="65584"/>
          <a:stretch>
            <a:fillRect/>
          </a:stretch>
        </p:blipFill>
        <p:spPr>
          <a:xfrm>
            <a:off x="7752840" y="3546287"/>
            <a:ext cx="1242098" cy="360983"/>
          </a:xfrm>
          <a:prstGeom prst="rect">
            <a:avLst/>
          </a:prstGeom>
        </p:spPr>
      </p:pic>
      <p:pic>
        <p:nvPicPr>
          <p:cNvPr id="15" name="Picture 15"/>
          <p:cNvPicPr>
            <a:picLocks noChangeAspect="1"/>
          </p:cNvPicPr>
          <p:nvPr/>
        </p:nvPicPr>
        <p:blipFill>
          <a:blip r:embed="rId3"/>
          <a:srcRect t="70969" r="91"/>
          <a:stretch>
            <a:fillRect/>
          </a:stretch>
        </p:blipFill>
        <p:spPr>
          <a:xfrm>
            <a:off x="7753968" y="3874011"/>
            <a:ext cx="1240967" cy="304497"/>
          </a:xfrm>
          <a:prstGeom prst="rect">
            <a:avLst/>
          </a:prstGeom>
        </p:spPr>
      </p:pic>
      <p:pic>
        <p:nvPicPr>
          <p:cNvPr id="27" name="Image 26">
            <a:extLst>
              <a:ext uri="{FF2B5EF4-FFF2-40B4-BE49-F238E27FC236}">
                <a16:creationId xmlns:a16="http://schemas.microsoft.com/office/drawing/2014/main" id="{147D5972-111D-8C65-56BD-0E33308D8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4" y="3653345"/>
            <a:ext cx="4410735" cy="3143409"/>
          </a:xfrm>
          <a:prstGeom prst="rect">
            <a:avLst/>
          </a:prstGeom>
        </p:spPr>
      </p:pic>
      <p:pic>
        <p:nvPicPr>
          <p:cNvPr id="21" name="Picture 21"/>
          <p:cNvPicPr>
            <a:picLocks noChangeAspect="1"/>
          </p:cNvPicPr>
          <p:nvPr/>
        </p:nvPicPr>
        <p:blipFill>
          <a:blip r:embed="rId5"/>
          <a:srcRect/>
          <a:stretch>
            <a:fillRect/>
          </a:stretch>
        </p:blipFill>
        <p:spPr>
          <a:xfrm>
            <a:off x="3768503" y="4628613"/>
            <a:ext cx="2243659" cy="2238146"/>
          </a:xfrm>
          <a:prstGeom prst="rect">
            <a:avLst/>
          </a:prstGeom>
        </p:spPr>
      </p:pic>
      <p:pic>
        <p:nvPicPr>
          <p:cNvPr id="31" name="Image 30">
            <a:extLst>
              <a:ext uri="{FF2B5EF4-FFF2-40B4-BE49-F238E27FC236}">
                <a16:creationId xmlns:a16="http://schemas.microsoft.com/office/drawing/2014/main" id="{64B7A92D-CBE4-5890-AA3D-EB7044CD5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671" y="61246"/>
            <a:ext cx="3616020" cy="3504185"/>
          </a:xfrm>
          <a:prstGeom prst="rect">
            <a:avLst/>
          </a:prstGeom>
        </p:spPr>
      </p:pic>
      <p:pic>
        <p:nvPicPr>
          <p:cNvPr id="32" name="Picture 5">
            <a:extLst>
              <a:ext uri="{FF2B5EF4-FFF2-40B4-BE49-F238E27FC236}">
                <a16:creationId xmlns:a16="http://schemas.microsoft.com/office/drawing/2014/main" id="{1810E9BD-8BED-030F-B85D-076D1747F9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75621" y="5667676"/>
            <a:ext cx="681758" cy="676645"/>
          </a:xfrm>
          <a:prstGeom prst="rect">
            <a:avLst/>
          </a:prstGeom>
        </p:spPr>
      </p:pic>
      <p:sp>
        <p:nvSpPr>
          <p:cNvPr id="3" name="Ellipse 2">
            <a:extLst>
              <a:ext uri="{FF2B5EF4-FFF2-40B4-BE49-F238E27FC236}">
                <a16:creationId xmlns:a16="http://schemas.microsoft.com/office/drawing/2014/main" id="{17A9A8AF-387B-9FC7-1FD2-EBFA159553A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305812" y="1629"/>
            <a:ext cx="9041308" cy="6596549"/>
          </a:xfrm>
          <a:prstGeom prst="rect">
            <a:avLst/>
          </a:prstGeom>
        </p:spPr>
        <p:txBody>
          <a:bodyPr wrap="square" lIns="0" tIns="0" rIns="0" bIns="0" rtlCol="0" anchor="t">
            <a:spAutoFit/>
          </a:bodyPr>
          <a:lstStyle/>
          <a:p>
            <a:pPr>
              <a:lnSpc>
                <a:spcPts val="2813"/>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Edition </a:t>
            </a:r>
          </a:p>
          <a:p>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Véronique Paul, Daphnée Perron-Cordero, Elisapie Lamoureux </a:t>
            </a:r>
          </a:p>
          <a:p>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Layout</a:t>
            </a:r>
          </a:p>
          <a:p>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Daphnée Perron-Cordero</a:t>
            </a:r>
          </a:p>
          <a:p>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Revision and adaptation </a:t>
            </a:r>
          </a:p>
          <a:p>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Elisapie Lamoureux</a:t>
            </a:r>
          </a:p>
          <a:p>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Illustrations</a:t>
            </a:r>
          </a:p>
          <a:p>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Qumaq</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Iyaituq</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Passa</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Mangiuk</a:t>
            </a:r>
            <a:endPar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813"/>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Archives photos</a:t>
            </a:r>
          </a:p>
          <a:p>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Avataq</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Cultural Institute</a:t>
            </a:r>
            <a:b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 heartfelt appreciation to the photographers, </a:t>
            </a: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your dedication of storytelling through photography</a:t>
            </a: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livened up this booklet. </a:t>
            </a:r>
          </a:p>
          <a:p>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Special thanks to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Glorya</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Pellerin for her support. </a:t>
            </a:r>
          </a:p>
          <a:p>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This booklet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is</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 collaboration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between</a:t>
            </a: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Tukisivallirutitsanut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Parnaitiit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IPUIT and URFDÉMA.</a:t>
            </a:r>
          </a:p>
          <a:p>
            <a:pPr>
              <a:lnSpc>
                <a:spcPts val="2813"/>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Realized with the financial support of UQAT and the Quebec Government.</a:t>
            </a:r>
          </a:p>
          <a:p>
            <a:pPr>
              <a:lnSpc>
                <a:spcPts val="2813"/>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813"/>
              </a:lnSpc>
            </a:pPr>
            <a:endPar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a:extLst>
              <a:ext uri="{FF2B5EF4-FFF2-40B4-BE49-F238E27FC236}">
                <a16:creationId xmlns:a16="http://schemas.microsoft.com/office/drawing/2014/main" id="{72DF6F71-9203-188F-DACC-295CB4085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2775" y="6025558"/>
            <a:ext cx="1780163" cy="5336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1441BBF4-7164-45F4-37F1-833E55ED0CC2}"/>
              </a:ext>
            </a:extLst>
          </p:cNvPr>
          <p:cNvSpPr>
            <a:spLocks noChangeAspect="1" noChangeArrowheads="1"/>
          </p:cNvSpPr>
          <p:nvPr/>
        </p:nvSpPr>
        <p:spPr bwMode="auto">
          <a:xfrm>
            <a:off x="5406926" y="1289818"/>
            <a:ext cx="285750" cy="285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5725" tIns="42863" rIns="85725" bIns="42863" numCol="1" anchor="t" anchorCtr="0" compatLnSpc="1">
            <a:prstTxWarp prst="textNoShape">
              <a:avLst/>
            </a:prstTxWarp>
          </a:bodyPr>
          <a:lstStyle/>
          <a:p>
            <a:endParaRPr lang="fr-FR" sz="1583"/>
          </a:p>
        </p:txBody>
      </p:sp>
      <p:pic>
        <p:nvPicPr>
          <p:cNvPr id="5" name="Picture 12">
            <a:extLst>
              <a:ext uri="{FF2B5EF4-FFF2-40B4-BE49-F238E27FC236}">
                <a16:creationId xmlns:a16="http://schemas.microsoft.com/office/drawing/2014/main" id="{D6DC1F7F-DDBA-AEE4-C8FA-5A93462DB041}"/>
              </a:ext>
            </a:extLst>
          </p:cNvPr>
          <p:cNvPicPr>
            <a:picLocks noChangeAspect="1"/>
          </p:cNvPicPr>
          <p:nvPr/>
        </p:nvPicPr>
        <p:blipFill>
          <a:blip r:embed="rId5"/>
          <a:stretch>
            <a:fillRect/>
          </a:stretch>
        </p:blipFill>
        <p:spPr>
          <a:xfrm>
            <a:off x="3016621" y="1158191"/>
            <a:ext cx="5726283" cy="1272507"/>
          </a:xfrm>
          <a:prstGeom prst="rect">
            <a:avLst/>
          </a:prstGeom>
        </p:spPr>
      </p:pic>
      <p:pic>
        <p:nvPicPr>
          <p:cNvPr id="6" name="Image 5">
            <a:extLst>
              <a:ext uri="{FF2B5EF4-FFF2-40B4-BE49-F238E27FC236}">
                <a16:creationId xmlns:a16="http://schemas.microsoft.com/office/drawing/2014/main" id="{9D3D0BB1-5152-CF99-B66C-80C2FA4524AA}"/>
              </a:ext>
            </a:extLst>
          </p:cNvPr>
          <p:cNvPicPr>
            <a:picLocks noChangeAspect="1"/>
          </p:cNvPicPr>
          <p:nvPr>
            <p:custDataLst>
              <p:tags r:id="rId1"/>
            </p:custDataLst>
          </p:nvPr>
        </p:nvPicPr>
        <p:blipFill>
          <a:blip r:embed="rId6"/>
          <a:stretch>
            <a:fillRect/>
          </a:stretch>
        </p:blipFill>
        <p:spPr>
          <a:xfrm>
            <a:off x="6108282" y="2430698"/>
            <a:ext cx="2094292" cy="2679505"/>
          </a:xfrm>
          <a:prstGeom prst="rect">
            <a:avLst/>
          </a:prstGeom>
        </p:spPr>
      </p:pic>
      <p:pic>
        <p:nvPicPr>
          <p:cNvPr id="10" name="Image 9">
            <a:extLst>
              <a:ext uri="{FF2B5EF4-FFF2-40B4-BE49-F238E27FC236}">
                <a16:creationId xmlns:a16="http://schemas.microsoft.com/office/drawing/2014/main" id="{0C30DE55-7EAE-4C93-AFAA-A27108883FD3}"/>
              </a:ext>
            </a:extLst>
          </p:cNvPr>
          <p:cNvPicPr>
            <a:picLocks noChangeAspect="1"/>
          </p:cNvPicPr>
          <p:nvPr/>
        </p:nvPicPr>
        <p:blipFill>
          <a:blip r:embed="rId7"/>
          <a:stretch>
            <a:fillRect/>
          </a:stretch>
        </p:blipFill>
        <p:spPr>
          <a:xfrm>
            <a:off x="273073" y="6001009"/>
            <a:ext cx="1397966" cy="66486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AA8E8D-6A93-E0F5-F2E8-DDE60568EA5A}"/>
              </a:ext>
            </a:extLst>
          </p:cNvPr>
          <p:cNvSpPr/>
          <p:nvPr/>
        </p:nvSpPr>
        <p:spPr>
          <a:xfrm>
            <a:off x="99030" y="2642604"/>
            <a:ext cx="4031673" cy="4090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Picture 2"/>
          <p:cNvPicPr>
            <a:picLocks noChangeAspect="1"/>
          </p:cNvPicPr>
          <p:nvPr/>
        </p:nvPicPr>
        <p:blipFill>
          <a:blip r:embed="rId3"/>
          <a:srcRect t="32796" r="1258" b="34039"/>
          <a:stretch>
            <a:fillRect/>
          </a:stretch>
        </p:blipFill>
        <p:spPr>
          <a:xfrm>
            <a:off x="7921009" y="579021"/>
            <a:ext cx="1226473" cy="347848"/>
          </a:xfrm>
          <a:prstGeom prst="rect">
            <a:avLst/>
          </a:prstGeom>
        </p:spPr>
      </p:pic>
      <p:grpSp>
        <p:nvGrpSpPr>
          <p:cNvPr id="4" name="Group 4"/>
          <p:cNvGrpSpPr/>
          <p:nvPr/>
        </p:nvGrpSpPr>
        <p:grpSpPr>
          <a:xfrm>
            <a:off x="146919" y="926869"/>
            <a:ext cx="8865335" cy="1353070"/>
            <a:chOff x="0" y="0"/>
            <a:chExt cx="9753600" cy="1942478"/>
          </a:xfrm>
        </p:grpSpPr>
        <p:grpSp>
          <p:nvGrpSpPr>
            <p:cNvPr id="5" name="Group 5"/>
            <p:cNvGrpSpPr/>
            <p:nvPr/>
          </p:nvGrpSpPr>
          <p:grpSpPr>
            <a:xfrm>
              <a:off x="0" y="0"/>
              <a:ext cx="9753600" cy="1926006"/>
              <a:chOff x="0" y="0"/>
              <a:chExt cx="3335997" cy="658746"/>
            </a:xfrm>
          </p:grpSpPr>
          <p:sp>
            <p:nvSpPr>
              <p:cNvPr id="6" name="Freeform 6"/>
              <p:cNvSpPr/>
              <p:nvPr/>
            </p:nvSpPr>
            <p:spPr>
              <a:xfrm>
                <a:off x="0" y="0"/>
                <a:ext cx="3335997" cy="658746"/>
              </a:xfrm>
              <a:custGeom>
                <a:avLst/>
                <a:gdLst/>
                <a:ahLst/>
                <a:cxnLst/>
                <a:rect l="l" t="t" r="r" b="b"/>
                <a:pathLst>
                  <a:path w="3335997" h="658746">
                    <a:moveTo>
                      <a:pt x="0" y="0"/>
                    </a:moveTo>
                    <a:lnTo>
                      <a:pt x="3335997" y="0"/>
                    </a:lnTo>
                    <a:lnTo>
                      <a:pt x="3335997" y="658746"/>
                    </a:lnTo>
                    <a:lnTo>
                      <a:pt x="0" y="658746"/>
                    </a:lnTo>
                    <a:close/>
                  </a:path>
                </a:pathLst>
              </a:custGeom>
              <a:solidFill>
                <a:srgbClr val="1E6090"/>
              </a:solidFill>
            </p:spPr>
            <p:txBody>
              <a:bodyPr/>
              <a:lstStyle/>
              <a:p>
                <a:endParaRPr lang="fr-CA"/>
              </a:p>
            </p:txBody>
          </p:sp>
        </p:grpSp>
        <p:sp>
          <p:nvSpPr>
            <p:cNvPr id="7" name="TextBox 7"/>
            <p:cNvSpPr txBox="1"/>
            <p:nvPr/>
          </p:nvSpPr>
          <p:spPr>
            <a:xfrm>
              <a:off x="0" y="9400"/>
              <a:ext cx="9753600" cy="1933078"/>
            </a:xfrm>
            <a:prstGeom prst="rect">
              <a:avLst/>
            </a:prstGeom>
          </p:spPr>
          <p:txBody>
            <a:bodyPr lIns="0" tIns="0" rIns="0" bIns="0" rtlCol="0" anchor="t">
              <a:spAutoFit/>
            </a:bodyPr>
            <a:lstStyle/>
            <a:p>
              <a:pPr>
                <a:lnSpc>
                  <a:spcPts val="2129"/>
                </a:lnSpc>
              </a:pPr>
              <a:r>
                <a:rPr lang="en-US" sz="1875" dirty="0">
                  <a:solidFill>
                    <a:srgbClr val="FFFFFF"/>
                  </a:solidFill>
                  <a:latin typeface="Open Sans"/>
                </a:rPr>
                <a:t>In 1830, Inuit had few contacts with the Europeans, that is until a  foreign company settled into our territory : Hudson Bay Company. In 1830, the company settled close to the current town of Kuujjuaq. Their goal was to trade resources with Inuit, so they could sell the resources from the land to Europeans. </a:t>
              </a:r>
            </a:p>
          </p:txBody>
        </p:sp>
      </p:grpSp>
      <p:pic>
        <p:nvPicPr>
          <p:cNvPr id="3" name="Picture 3"/>
          <p:cNvPicPr>
            <a:picLocks noChangeAspect="1"/>
          </p:cNvPicPr>
          <p:nvPr/>
        </p:nvPicPr>
        <p:blipFill>
          <a:blip r:embed="rId4"/>
          <a:srcRect/>
          <a:stretch>
            <a:fillRect/>
          </a:stretch>
        </p:blipFill>
        <p:spPr>
          <a:xfrm>
            <a:off x="4221281" y="2760580"/>
            <a:ext cx="4790972" cy="3946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t="28799" r="4377"/>
          <a:stretch>
            <a:fillRect/>
          </a:stretch>
        </p:blipFill>
        <p:spPr>
          <a:xfrm>
            <a:off x="4312206" y="2580106"/>
            <a:ext cx="504419" cy="528323"/>
          </a:xfrm>
          <a:prstGeom prst="rect">
            <a:avLst/>
          </a:prstGeom>
        </p:spPr>
      </p:pic>
      <p:sp>
        <p:nvSpPr>
          <p:cNvPr id="9" name="TextBox 9"/>
          <p:cNvSpPr txBox="1"/>
          <p:nvPr/>
        </p:nvSpPr>
        <p:spPr>
          <a:xfrm>
            <a:off x="4579586" y="2465892"/>
            <a:ext cx="4257593" cy="230832"/>
          </a:xfrm>
          <a:prstGeom prst="rect">
            <a:avLst/>
          </a:prstGeom>
        </p:spPr>
        <p:txBody>
          <a:bodyPr lIns="0" tIns="0" rIns="0" bIns="0" rtlCol="0" anchor="t">
            <a:spAutoFit/>
          </a:bodyPr>
          <a:lstStyle/>
          <a:p>
            <a:pPr algn="ctr">
              <a:lnSpc>
                <a:spcPts val="1802"/>
              </a:lnSpc>
            </a:pPr>
            <a:r>
              <a:rPr lang="en-US" sz="1500" b="1">
                <a:solidFill>
                  <a:srgbClr val="000000"/>
                </a:solidFill>
                <a:latin typeface="Open Sans Light Italics"/>
              </a:rPr>
              <a:t>Map of Northern Quebec</a:t>
            </a:r>
          </a:p>
        </p:txBody>
      </p:sp>
      <p:sp>
        <p:nvSpPr>
          <p:cNvPr id="10" name="TextBox 10"/>
          <p:cNvSpPr txBox="1"/>
          <p:nvPr/>
        </p:nvSpPr>
        <p:spPr>
          <a:xfrm>
            <a:off x="605138" y="3238751"/>
            <a:ext cx="2718617" cy="2745432"/>
          </a:xfrm>
          <a:prstGeom prst="rect">
            <a:avLst/>
          </a:prstGeom>
        </p:spPr>
        <p:txBody>
          <a:bodyPr lIns="0" tIns="0" rIns="0" bIns="0" rtlCol="0" anchor="t">
            <a:spAutoFit/>
          </a:bodyPr>
          <a:lstStyle/>
          <a:p>
            <a:pPr marL="321465" lvl="1" indent="-321465">
              <a:lnSpc>
                <a:spcPts val="2363"/>
              </a:lnSpc>
              <a:buAutoNum type="arabicPeriod"/>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Circle your hometown on the map. </a:t>
            </a:r>
          </a:p>
          <a:p>
            <a:pPr marL="321465" lvl="1" indent="-321465">
              <a:lnSpc>
                <a:spcPts val="2363"/>
              </a:lnSpc>
              <a:buAutoNum type="arabicPeriod"/>
            </a:pP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2. Kuujjuaq is...</a:t>
            </a: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North-West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South-East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North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West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of your hometown. </a:t>
            </a:r>
          </a:p>
        </p:txBody>
      </p:sp>
      <p:sp>
        <p:nvSpPr>
          <p:cNvPr id="11" name="TextBox 11"/>
          <p:cNvSpPr txBox="1"/>
          <p:nvPr/>
        </p:nvSpPr>
        <p:spPr>
          <a:xfrm>
            <a:off x="1143000" y="124913"/>
            <a:ext cx="6858000" cy="394339"/>
          </a:xfrm>
          <a:prstGeom prst="rect">
            <a:avLst/>
          </a:prstGeom>
        </p:spPr>
        <p:txBody>
          <a:bodyPr wrap="square" lIns="0" tIns="0" rIns="0" bIns="0" rtlCol="0" anchor="t">
            <a:spAutoFit/>
          </a:bodyPr>
          <a:lstStyle/>
          <a:p>
            <a:pPr algn="ctr">
              <a:lnSpc>
                <a:spcPts val="3150"/>
              </a:lnSpc>
            </a:pPr>
            <a:r>
              <a:rPr lang="en-US" sz="2250">
                <a:solidFill>
                  <a:srgbClr val="1E6090"/>
                </a:solidFill>
                <a:latin typeface="League Spartan"/>
              </a:rPr>
              <a:t>The  Hudson's Bay Company trading post </a:t>
            </a:r>
          </a:p>
        </p:txBody>
      </p:sp>
      <p:sp>
        <p:nvSpPr>
          <p:cNvPr id="13" name="Ellipse 12">
            <a:extLst>
              <a:ext uri="{FF2B5EF4-FFF2-40B4-BE49-F238E27FC236}">
                <a16:creationId xmlns:a16="http://schemas.microsoft.com/office/drawing/2014/main" id="{7A42E343-53A6-21BA-EF2C-19533F86C6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142F1F3-CE37-669D-F2BF-0BBFE6AEF50F}"/>
              </a:ext>
            </a:extLst>
          </p:cNvPr>
          <p:cNvSpPr/>
          <p:nvPr/>
        </p:nvSpPr>
        <p:spPr>
          <a:xfrm>
            <a:off x="168625" y="2728836"/>
            <a:ext cx="4031673" cy="39765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rot="10800000">
            <a:off x="146918" y="926646"/>
            <a:ext cx="8753354" cy="2500313"/>
            <a:chOff x="0" y="0"/>
            <a:chExt cx="3130550" cy="1257300"/>
          </a:xfrm>
        </p:grpSpPr>
        <p:sp>
          <p:nvSpPr>
            <p:cNvPr id="6" name="Freeform 6"/>
            <p:cNvSpPr/>
            <p:nvPr/>
          </p:nvSpPr>
          <p:spPr>
            <a:xfrm>
              <a:off x="0" y="0"/>
              <a:ext cx="3130550" cy="1257300"/>
            </a:xfrm>
            <a:custGeom>
              <a:avLst/>
              <a:gdLst/>
              <a:ahLst/>
              <a:cxnLst/>
              <a:rect l="l" t="t" r="r" b="b"/>
              <a:pathLst>
                <a:path w="3130550" h="1257300">
                  <a:moveTo>
                    <a:pt x="0" y="552450"/>
                  </a:moveTo>
                  <a:lnTo>
                    <a:pt x="0" y="1257300"/>
                  </a:lnTo>
                  <a:lnTo>
                    <a:pt x="3130550" y="1257300"/>
                  </a:lnTo>
                  <a:lnTo>
                    <a:pt x="3130550" y="0"/>
                  </a:lnTo>
                  <a:close/>
                </a:path>
              </a:pathLst>
            </a:custGeom>
            <a:solidFill>
              <a:srgbClr val="B5E2E8"/>
            </a:solidFill>
          </p:spPr>
          <p:txBody>
            <a:bodyPr/>
            <a:lstStyle/>
            <a:p>
              <a:endParaRPr lang="fr-CA"/>
            </a:p>
          </p:txBody>
        </p:sp>
      </p:grpSp>
      <p:sp>
        <p:nvSpPr>
          <p:cNvPr id="13" name="TextBox 13"/>
          <p:cNvSpPr txBox="1"/>
          <p:nvPr/>
        </p:nvSpPr>
        <p:spPr>
          <a:xfrm>
            <a:off x="245176" y="1036732"/>
            <a:ext cx="8655096" cy="1128514"/>
          </a:xfrm>
          <a:prstGeom prst="rect">
            <a:avLst/>
          </a:prstGeom>
        </p:spPr>
        <p:txBody>
          <a:bodyPr wrap="square" lIns="0" tIns="0" rIns="0" bIns="0" rtlCol="0" anchor="t">
            <a:spAutoFit/>
          </a:bodyPr>
          <a:lstStyle/>
          <a:p>
            <a:pPr algn="ctr">
              <a:lnSpc>
                <a:spcPts val="2231"/>
              </a:lnSpc>
            </a:pPr>
            <a:r>
              <a:rPr lang="en-US" sz="1875" dirty="0">
                <a:solidFill>
                  <a:srgbClr val="000000"/>
                </a:solidFill>
                <a:latin typeface="Open Sans Light"/>
              </a:rPr>
              <a:t>In Nunavik, the Hudson’s Bay Company (HBC) built a first trading post in 1830.</a:t>
            </a:r>
            <a:r>
              <a:rPr lang="en-US" sz="1875" b="1" dirty="0">
                <a:solidFill>
                  <a:srgbClr val="000000"/>
                </a:solidFill>
                <a:latin typeface="Open Sans Light Bold"/>
              </a:rPr>
              <a:t> </a:t>
            </a:r>
            <a:r>
              <a:rPr lang="en-US" sz="1875" dirty="0">
                <a:solidFill>
                  <a:srgbClr val="000000"/>
                </a:solidFill>
                <a:latin typeface="Open Sans Light Bold"/>
              </a:rPr>
              <a:t>What is a trading post? </a:t>
            </a:r>
            <a:r>
              <a:rPr lang="en-US" sz="1875" dirty="0">
                <a:solidFill>
                  <a:srgbClr val="000000"/>
                </a:solidFill>
                <a:latin typeface="Open Sans Light"/>
              </a:rPr>
              <a:t>A trading post is a place where Inuit would bring skins, furs, blubber and meat to a foreign company, the HBC. In exchange, the HBC traded ammunitions, firearms, pipes, tobacco, flour and tea. </a:t>
            </a:r>
          </a:p>
        </p:txBody>
      </p:sp>
      <p:pic>
        <p:nvPicPr>
          <p:cNvPr id="14" name="Picture 14"/>
          <p:cNvPicPr>
            <a:picLocks noChangeAspect="1"/>
          </p:cNvPicPr>
          <p:nvPr/>
        </p:nvPicPr>
        <p:blipFill>
          <a:blip r:embed="rId3"/>
          <a:srcRect t="40420" r="91" b="30561"/>
          <a:stretch>
            <a:fillRect/>
          </a:stretch>
        </p:blipFill>
        <p:spPr>
          <a:xfrm>
            <a:off x="7903033" y="556611"/>
            <a:ext cx="1240967" cy="304367"/>
          </a:xfrm>
          <a:prstGeom prst="rect">
            <a:avLst/>
          </a:prstGeom>
        </p:spPr>
      </p:pic>
      <p:pic>
        <p:nvPicPr>
          <p:cNvPr id="23" name="Image 22">
            <a:extLst>
              <a:ext uri="{FF2B5EF4-FFF2-40B4-BE49-F238E27FC236}">
                <a16:creationId xmlns:a16="http://schemas.microsoft.com/office/drawing/2014/main" id="{B006C41F-314E-AF3B-2B70-A989B8A1A1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1578" y="2869122"/>
            <a:ext cx="5253797" cy="37924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10"/>
          <p:cNvSpPr txBox="1"/>
          <p:nvPr/>
        </p:nvSpPr>
        <p:spPr>
          <a:xfrm>
            <a:off x="4266098" y="2241982"/>
            <a:ext cx="4257418" cy="514564"/>
          </a:xfrm>
          <a:prstGeom prst="rect">
            <a:avLst/>
          </a:prstGeom>
          <a:solidFill>
            <a:schemeClr val="tx2">
              <a:lumMod val="40000"/>
              <a:lumOff val="60000"/>
            </a:schemeClr>
          </a:solidFill>
        </p:spPr>
        <p:txBody>
          <a:bodyPr wrap="square" lIns="0" tIns="0" rIns="0" bIns="0" rtlCol="0" anchor="ctr">
            <a:spAutoFit/>
          </a:bodyPr>
          <a:lstStyle/>
          <a:p>
            <a:pPr algn="ctr">
              <a:lnSpc>
                <a:spcPts val="4594"/>
              </a:lnSpc>
            </a:pPr>
            <a:r>
              <a:rPr lang="en-US" sz="1875">
                <a:solidFill>
                  <a:srgbClr val="000000"/>
                </a:solidFill>
                <a:latin typeface="League Spartan"/>
              </a:rPr>
              <a:t>HBC trading post location (1830)</a:t>
            </a:r>
          </a:p>
        </p:txBody>
      </p:sp>
      <p:sp>
        <p:nvSpPr>
          <p:cNvPr id="2" name="TextBox 10">
            <a:extLst>
              <a:ext uri="{FF2B5EF4-FFF2-40B4-BE49-F238E27FC236}">
                <a16:creationId xmlns:a16="http://schemas.microsoft.com/office/drawing/2014/main" id="{5759A1A7-CA5D-C162-68AF-413BCC9AEDD3}"/>
              </a:ext>
            </a:extLst>
          </p:cNvPr>
          <p:cNvSpPr txBox="1"/>
          <p:nvPr/>
        </p:nvSpPr>
        <p:spPr>
          <a:xfrm>
            <a:off x="340540" y="3715597"/>
            <a:ext cx="3402746" cy="2242537"/>
          </a:xfrm>
          <a:prstGeom prst="rect">
            <a:avLst/>
          </a:prstGeom>
        </p:spPr>
        <p:txBody>
          <a:bodyPr wrap="square" lIns="0" tIns="0" rIns="0" bIns="0" rtlCol="0" anchor="t">
            <a:spAutoFit/>
          </a:bodyPr>
          <a:lstStyle/>
          <a:p>
            <a:pPr marL="321465" lvl="1" indent="-321465">
              <a:lnSpc>
                <a:spcPct val="200000"/>
              </a:lnSpc>
              <a:buAutoNum type="arabicPeriod"/>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has been added on the map?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The location of the first HBC trading post</a:t>
            </a:r>
          </a:p>
          <a:p>
            <a:pPr marL="321465" lvl="1" indent="-321465">
              <a:lnSpc>
                <a:spcPct val="200000"/>
              </a:lnSpc>
              <a:buAutoNum type="arabicPeriod"/>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Which community is close to this infrastructure?</a:t>
            </a:r>
            <a:r>
              <a:rPr lang="en-US" sz="1500"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Kuujjuaq</a:t>
            </a:r>
          </a:p>
        </p:txBody>
      </p:sp>
      <p:sp>
        <p:nvSpPr>
          <p:cNvPr id="7" name="TextBox 11">
            <a:extLst>
              <a:ext uri="{FF2B5EF4-FFF2-40B4-BE49-F238E27FC236}">
                <a16:creationId xmlns:a16="http://schemas.microsoft.com/office/drawing/2014/main" id="{793C257E-32A3-95E7-5D66-2D28037CCD16}"/>
              </a:ext>
            </a:extLst>
          </p:cNvPr>
          <p:cNvSpPr txBox="1"/>
          <p:nvPr/>
        </p:nvSpPr>
        <p:spPr>
          <a:xfrm>
            <a:off x="1143000" y="124913"/>
            <a:ext cx="6858000" cy="394339"/>
          </a:xfrm>
          <a:prstGeom prst="rect">
            <a:avLst/>
          </a:prstGeom>
        </p:spPr>
        <p:txBody>
          <a:bodyPr wrap="square" lIns="0" tIns="0" rIns="0" bIns="0" rtlCol="0" anchor="t">
            <a:spAutoFit/>
          </a:bodyPr>
          <a:lstStyle/>
          <a:p>
            <a:pPr algn="ctr">
              <a:lnSpc>
                <a:spcPts val="3150"/>
              </a:lnSpc>
            </a:pPr>
            <a:r>
              <a:rPr lang="en-US" sz="2250">
                <a:solidFill>
                  <a:srgbClr val="1E6090"/>
                </a:solidFill>
                <a:latin typeface="League Spartan"/>
              </a:rPr>
              <a:t>The  Hudson's Bay Company trading post </a:t>
            </a:r>
          </a:p>
        </p:txBody>
      </p:sp>
      <p:sp>
        <p:nvSpPr>
          <p:cNvPr id="9" name="Ellipse 8">
            <a:extLst>
              <a:ext uri="{FF2B5EF4-FFF2-40B4-BE49-F238E27FC236}">
                <a16:creationId xmlns:a16="http://schemas.microsoft.com/office/drawing/2014/main" id="{9B3DE4D0-9D8C-91D6-1A5A-EE2165335730}"/>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1A780-5A04-60FF-2D6F-9F536E367EEB}"/>
              </a:ext>
            </a:extLst>
          </p:cNvPr>
          <p:cNvSpPr/>
          <p:nvPr/>
        </p:nvSpPr>
        <p:spPr>
          <a:xfrm>
            <a:off x="118667" y="1736643"/>
            <a:ext cx="4031673" cy="48263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a:off x="258249" y="743097"/>
            <a:ext cx="5860471" cy="993546"/>
            <a:chOff x="0" y="0"/>
            <a:chExt cx="3751195" cy="475588"/>
          </a:xfrm>
        </p:grpSpPr>
        <p:sp>
          <p:nvSpPr>
            <p:cNvPr id="6" name="Freeform 6"/>
            <p:cNvSpPr/>
            <p:nvPr/>
          </p:nvSpPr>
          <p:spPr>
            <a:xfrm>
              <a:off x="0" y="0"/>
              <a:ext cx="3751195" cy="475588"/>
            </a:xfrm>
            <a:custGeom>
              <a:avLst/>
              <a:gdLst/>
              <a:ahLst/>
              <a:cxnLst/>
              <a:rect l="l" t="t" r="r" b="b"/>
              <a:pathLst>
                <a:path w="3751195" h="475588">
                  <a:moveTo>
                    <a:pt x="0" y="0"/>
                  </a:moveTo>
                  <a:lnTo>
                    <a:pt x="3751195" y="0"/>
                  </a:lnTo>
                  <a:lnTo>
                    <a:pt x="3751195" y="475588"/>
                  </a:lnTo>
                  <a:lnTo>
                    <a:pt x="0" y="475588"/>
                  </a:lnTo>
                  <a:close/>
                </a:path>
              </a:pathLst>
            </a:custGeom>
            <a:solidFill>
              <a:srgbClr val="C7D0D8"/>
            </a:solidFill>
          </p:spPr>
          <p:txBody>
            <a:bodyPr/>
            <a:lstStyle/>
            <a:p>
              <a:endParaRPr lang="fr-CA"/>
            </a:p>
          </p:txBody>
        </p:sp>
      </p:grpSp>
      <p:sp>
        <p:nvSpPr>
          <p:cNvPr id="14" name="TextBox 14"/>
          <p:cNvSpPr txBox="1"/>
          <p:nvPr/>
        </p:nvSpPr>
        <p:spPr>
          <a:xfrm>
            <a:off x="365403" y="932488"/>
            <a:ext cx="5753317" cy="591059"/>
          </a:xfrm>
          <a:prstGeom prst="rect">
            <a:avLst/>
          </a:prstGeom>
        </p:spPr>
        <p:txBody>
          <a:bodyPr wrap="square" lIns="0" tIns="0" rIns="0" bIns="0" rtlCol="0" anchor="t">
            <a:spAutoFit/>
          </a:bodyPr>
          <a:lstStyle/>
          <a:p>
            <a:pPr>
              <a:lnSpc>
                <a:spcPts val="2363"/>
              </a:lnSpc>
            </a:pPr>
            <a:r>
              <a:rPr lang="en-US" sz="1583" b="1" dirty="0">
                <a:solidFill>
                  <a:srgbClr val="000000"/>
                </a:solidFill>
                <a:latin typeface="Open Sans Light"/>
              </a:rPr>
              <a:t>As of 1830, Inuit would stop at the trading posts to trade items, </a:t>
            </a:r>
            <a:r>
              <a:rPr lang="fr-CA" sz="1583" b="1" dirty="0" err="1">
                <a:solidFill>
                  <a:srgbClr val="000000"/>
                </a:solidFill>
                <a:latin typeface="Open Sans Light"/>
              </a:rPr>
              <a:t>changing</a:t>
            </a:r>
            <a:r>
              <a:rPr lang="fr-CA" sz="1583" b="1" dirty="0">
                <a:solidFill>
                  <a:srgbClr val="000000"/>
                </a:solidFill>
                <a:latin typeface="Open Sans Light"/>
              </a:rPr>
              <a:t> </a:t>
            </a:r>
            <a:r>
              <a:rPr lang="fr-CA" sz="1583" b="1" dirty="0" err="1">
                <a:solidFill>
                  <a:srgbClr val="000000"/>
                </a:solidFill>
                <a:latin typeface="Open Sans Light"/>
              </a:rPr>
              <a:t>their</a:t>
            </a:r>
            <a:r>
              <a:rPr lang="fr-CA" sz="1583" b="1" dirty="0">
                <a:solidFill>
                  <a:srgbClr val="000000"/>
                </a:solidFill>
                <a:latin typeface="Open Sans Light"/>
              </a:rPr>
              <a:t> </a:t>
            </a:r>
            <a:r>
              <a:rPr lang="fr-CA" sz="1583" b="1" dirty="0" err="1">
                <a:solidFill>
                  <a:srgbClr val="000000"/>
                </a:solidFill>
                <a:latin typeface="Open Sans Light"/>
              </a:rPr>
              <a:t>traditional</a:t>
            </a:r>
            <a:r>
              <a:rPr lang="fr-CA" sz="1583" b="1" dirty="0">
                <a:solidFill>
                  <a:srgbClr val="000000"/>
                </a:solidFill>
                <a:latin typeface="Open Sans Light"/>
              </a:rPr>
              <a:t> routes</a:t>
            </a:r>
            <a:endParaRPr lang="en-US" sz="1583" b="1" dirty="0">
              <a:solidFill>
                <a:srgbClr val="000000"/>
              </a:solidFill>
              <a:latin typeface="Open Sans Light"/>
            </a:endParaRPr>
          </a:p>
        </p:txBody>
      </p:sp>
      <p:pic>
        <p:nvPicPr>
          <p:cNvPr id="15" name="Picture 15"/>
          <p:cNvPicPr>
            <a:picLocks noChangeAspect="1"/>
          </p:cNvPicPr>
          <p:nvPr/>
        </p:nvPicPr>
        <p:blipFill>
          <a:blip r:embed="rId4"/>
          <a:srcRect t="40420" r="91" b="30561"/>
          <a:stretch>
            <a:fillRect/>
          </a:stretch>
        </p:blipFill>
        <p:spPr>
          <a:xfrm>
            <a:off x="7903033" y="774355"/>
            <a:ext cx="1240967" cy="304367"/>
          </a:xfrm>
          <a:prstGeom prst="rect">
            <a:avLst/>
          </a:prstGeom>
        </p:spPr>
      </p:pic>
      <p:pic>
        <p:nvPicPr>
          <p:cNvPr id="17" name="Image 16">
            <a:extLst>
              <a:ext uri="{FF2B5EF4-FFF2-40B4-BE49-F238E27FC236}">
                <a16:creationId xmlns:a16="http://schemas.microsoft.com/office/drawing/2014/main" id="{B7EB5059-152A-78D5-AF2B-D32855667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1619" y="2144447"/>
            <a:ext cx="4824132" cy="3814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1">
            <a:extLst>
              <a:ext uri="{FF2B5EF4-FFF2-40B4-BE49-F238E27FC236}">
                <a16:creationId xmlns:a16="http://schemas.microsoft.com/office/drawing/2014/main" id="{88BF45DE-1141-AB86-8A91-011B48DF2711}"/>
              </a:ext>
            </a:extLst>
          </p:cNvPr>
          <p:cNvSpPr txBox="1"/>
          <p:nvPr/>
        </p:nvSpPr>
        <p:spPr>
          <a:xfrm>
            <a:off x="1143000" y="124913"/>
            <a:ext cx="6858000" cy="394339"/>
          </a:xfrm>
          <a:prstGeom prst="rect">
            <a:avLst/>
          </a:prstGeom>
        </p:spPr>
        <p:txBody>
          <a:bodyPr wrap="square" lIns="0" tIns="0" rIns="0" bIns="0" rtlCol="0" anchor="t">
            <a:spAutoFit/>
          </a:bodyPr>
          <a:lstStyle/>
          <a:p>
            <a:pPr algn="ctr">
              <a:lnSpc>
                <a:spcPts val="3150"/>
              </a:lnSpc>
            </a:pPr>
            <a:r>
              <a:rPr lang="en-US" sz="2250">
                <a:solidFill>
                  <a:srgbClr val="1E6090"/>
                </a:solidFill>
                <a:latin typeface="League Spartan"/>
              </a:rPr>
              <a:t>The  Hudson's Bay Company trading post </a:t>
            </a:r>
          </a:p>
        </p:txBody>
      </p:sp>
      <p:sp>
        <p:nvSpPr>
          <p:cNvPr id="19" name="TextBox 10">
            <a:extLst>
              <a:ext uri="{FF2B5EF4-FFF2-40B4-BE49-F238E27FC236}">
                <a16:creationId xmlns:a16="http://schemas.microsoft.com/office/drawing/2014/main" id="{CDCBC62C-3E52-884A-82A1-6BDE727823E6}"/>
              </a:ext>
            </a:extLst>
          </p:cNvPr>
          <p:cNvSpPr txBox="1"/>
          <p:nvPr/>
        </p:nvSpPr>
        <p:spPr>
          <a:xfrm>
            <a:off x="339666" y="2331553"/>
            <a:ext cx="3402746" cy="4089196"/>
          </a:xfrm>
          <a:prstGeom prst="rect">
            <a:avLst/>
          </a:prstGeom>
        </p:spPr>
        <p:txBody>
          <a:bodyPr wrap="square" lIns="0" tIns="0" rIns="0" bIns="0" rtlCol="0" anchor="t">
            <a:spAutoFit/>
          </a:bodyPr>
          <a:lstStyle/>
          <a:p>
            <a:pPr marL="0" lvl="1">
              <a:lnSpc>
                <a:spcPct val="200000"/>
              </a:lnSpc>
            </a:pP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Look at this picture</a:t>
            </a:r>
          </a:p>
          <a:p>
            <a:pPr marL="321465" lvl="1" indent="-321465">
              <a:lnSpc>
                <a:spcPct val="200000"/>
              </a:lnSpc>
              <a:buAutoNum type="arabicPeriod"/>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Do you think many Inuit wanted to trade items with the HBC?</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YES 	  NO</a:t>
            </a:r>
          </a:p>
          <a:p>
            <a:pPr marL="0" lvl="1">
              <a:lnSpc>
                <a:spcPct val="200000"/>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2. What makes you think that? Example of response :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There are many Inuit in line </a:t>
            </a:r>
            <a:r>
              <a:rPr lang="en-US" sz="1500"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or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We can see a lot of Inuit waiting outside the post</a:t>
            </a:r>
          </a:p>
        </p:txBody>
      </p:sp>
      <p:sp>
        <p:nvSpPr>
          <p:cNvPr id="20" name="Rectangle 19">
            <a:extLst>
              <a:ext uri="{FF2B5EF4-FFF2-40B4-BE49-F238E27FC236}">
                <a16:creationId xmlns:a16="http://schemas.microsoft.com/office/drawing/2014/main" id="{1649091F-3DE9-7377-B0C4-9ACB5A4060B1}"/>
              </a:ext>
            </a:extLst>
          </p:cNvPr>
          <p:cNvSpPr/>
          <p:nvPr/>
        </p:nvSpPr>
        <p:spPr>
          <a:xfrm>
            <a:off x="2272146" y="4207510"/>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1" name="Rectangle 20">
            <a:extLst>
              <a:ext uri="{FF2B5EF4-FFF2-40B4-BE49-F238E27FC236}">
                <a16:creationId xmlns:a16="http://schemas.microsoft.com/office/drawing/2014/main" id="{7E01C300-F00F-EA12-1F60-A7F71C009735}"/>
              </a:ext>
            </a:extLst>
          </p:cNvPr>
          <p:cNvSpPr/>
          <p:nvPr/>
        </p:nvSpPr>
        <p:spPr>
          <a:xfrm>
            <a:off x="1536938" y="4217837"/>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2" name="Flèche vers la droite 21">
            <a:extLst>
              <a:ext uri="{FF2B5EF4-FFF2-40B4-BE49-F238E27FC236}">
                <a16:creationId xmlns:a16="http://schemas.microsoft.com/office/drawing/2014/main" id="{32E5B03D-DE4F-2FE9-0A86-1E3F4FBC0CB1}"/>
              </a:ext>
            </a:extLst>
          </p:cNvPr>
          <p:cNvSpPr/>
          <p:nvPr/>
        </p:nvSpPr>
        <p:spPr>
          <a:xfrm>
            <a:off x="2480061" y="2605957"/>
            <a:ext cx="1079912" cy="89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2" name="Multiplication 1">
            <a:extLst>
              <a:ext uri="{FF2B5EF4-FFF2-40B4-BE49-F238E27FC236}">
                <a16:creationId xmlns:a16="http://schemas.microsoft.com/office/drawing/2014/main" id="{631BE0AE-8C0C-EFEE-F5B4-CB646DDF4F41}"/>
              </a:ext>
            </a:extLst>
          </p:cNvPr>
          <p:cNvSpPr/>
          <p:nvPr/>
        </p:nvSpPr>
        <p:spPr>
          <a:xfrm>
            <a:off x="1536938" y="4217837"/>
            <a:ext cx="101250" cy="10125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 name="Ellipse 3">
            <a:extLst>
              <a:ext uri="{FF2B5EF4-FFF2-40B4-BE49-F238E27FC236}">
                <a16:creationId xmlns:a16="http://schemas.microsoft.com/office/drawing/2014/main" id="{7DC69817-CCED-91B2-DF54-95D24AB51D8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21</a:t>
            </a:r>
          </a:p>
        </p:txBody>
      </p:sp>
      <p:pic>
        <p:nvPicPr>
          <p:cNvPr id="10" name="Graphique 9" descr="Back contour">
            <a:extLst>
              <a:ext uri="{FF2B5EF4-FFF2-40B4-BE49-F238E27FC236}">
                <a16:creationId xmlns:a16="http://schemas.microsoft.com/office/drawing/2014/main" id="{9F89EFF4-A993-0F7E-9166-4014C0B4FF1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3068519">
            <a:off x="5675517" y="681018"/>
            <a:ext cx="1685057" cy="1685057"/>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74FC1A29-3D79-992F-C7FD-5DF7FFE52C83}"/>
              </a:ext>
            </a:extLst>
          </p:cNvPr>
          <p:cNvSpPr/>
          <p:nvPr/>
        </p:nvSpPr>
        <p:spPr>
          <a:xfrm>
            <a:off x="6665301" y="497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4" name="Rectangle 53">
            <a:extLst>
              <a:ext uri="{FF2B5EF4-FFF2-40B4-BE49-F238E27FC236}">
                <a16:creationId xmlns:a16="http://schemas.microsoft.com/office/drawing/2014/main" id="{FE4D279E-CFF9-08DD-7240-130C9BF34107}"/>
              </a:ext>
            </a:extLst>
          </p:cNvPr>
          <p:cNvSpPr/>
          <p:nvPr/>
        </p:nvSpPr>
        <p:spPr>
          <a:xfrm>
            <a:off x="4388334"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2" name="Rectangle 51">
            <a:extLst>
              <a:ext uri="{FF2B5EF4-FFF2-40B4-BE49-F238E27FC236}">
                <a16:creationId xmlns:a16="http://schemas.microsoft.com/office/drawing/2014/main" id="{CB9F5B27-E3D4-F1BE-04FC-B2E67FC11A7D}"/>
              </a:ext>
            </a:extLst>
          </p:cNvPr>
          <p:cNvSpPr/>
          <p:nvPr/>
        </p:nvSpPr>
        <p:spPr>
          <a:xfrm>
            <a:off x="6665301" y="3176723"/>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61618">
            <a:off x="188947" y="2907196"/>
            <a:ext cx="1960620" cy="1593450"/>
          </a:xfrm>
          <a:prstGeom prst="rect">
            <a:avLst/>
          </a:prstGeom>
        </p:spPr>
      </p:pic>
      <p:sp>
        <p:nvSpPr>
          <p:cNvPr id="45" name="TextBox 13">
            <a:extLst>
              <a:ext uri="{FF2B5EF4-FFF2-40B4-BE49-F238E27FC236}">
                <a16:creationId xmlns:a16="http://schemas.microsoft.com/office/drawing/2014/main" id="{CCD864BB-15FC-902D-2D56-7570739E2A47}"/>
              </a:ext>
            </a:extLst>
          </p:cNvPr>
          <p:cNvSpPr txBox="1"/>
          <p:nvPr/>
        </p:nvSpPr>
        <p:spPr>
          <a:xfrm>
            <a:off x="1" y="257198"/>
            <a:ext cx="9144000" cy="1077218"/>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875" dirty="0">
                <a:solidFill>
                  <a:srgbClr val="000000"/>
                </a:solidFill>
                <a:latin typeface="Open Sans Light"/>
              </a:rPr>
              <a:t>Cut each trading items</a:t>
            </a:r>
          </a:p>
          <a:p>
            <a:pPr marL="321465" indent="-321465" algn="ctr">
              <a:lnSpc>
                <a:spcPts val="2099"/>
              </a:lnSpc>
              <a:buAutoNum type="arabicPeriod"/>
            </a:pPr>
            <a:r>
              <a:rPr lang="en-US" sz="1875" dirty="0">
                <a:solidFill>
                  <a:srgbClr val="000000"/>
                </a:solidFill>
                <a:latin typeface="Open Sans Light"/>
              </a:rPr>
              <a:t>Paste the items on the following page</a:t>
            </a:r>
          </a:p>
          <a:p>
            <a:pPr marL="750084" lvl="1" indent="-321465" algn="ctr">
              <a:lnSpc>
                <a:spcPts val="2099"/>
              </a:lnSpc>
              <a:buFont typeface="+mj-lt"/>
              <a:buAutoNum type="alphaLcParenR"/>
            </a:pPr>
            <a:r>
              <a:rPr lang="en-US" sz="1875" dirty="0">
                <a:solidFill>
                  <a:srgbClr val="000000"/>
                </a:solidFill>
                <a:latin typeface="Open Sans Light"/>
              </a:rPr>
              <a:t>On your left : what is traded in by Inuit</a:t>
            </a:r>
          </a:p>
          <a:p>
            <a:pPr marL="750084" lvl="1" indent="-321465" algn="ctr">
              <a:lnSpc>
                <a:spcPts val="2099"/>
              </a:lnSpc>
              <a:buFont typeface="+mj-lt"/>
              <a:buAutoNum type="alphaLcParenR"/>
            </a:pPr>
            <a:r>
              <a:rPr lang="en-US" sz="1875" dirty="0">
                <a:solidFill>
                  <a:srgbClr val="000000"/>
                </a:solidFill>
                <a:latin typeface="Open Sans Light"/>
              </a:rPr>
              <a:t>On your right: what Inuit are given in exchange</a:t>
            </a:r>
          </a:p>
        </p:txBody>
      </p:sp>
      <p:sp>
        <p:nvSpPr>
          <p:cNvPr id="46" name="Explosion 1 45">
            <a:extLst>
              <a:ext uri="{FF2B5EF4-FFF2-40B4-BE49-F238E27FC236}">
                <a16:creationId xmlns:a16="http://schemas.microsoft.com/office/drawing/2014/main" id="{79658D5B-B901-D9C5-409F-A37A19101B43}"/>
              </a:ext>
            </a:extLst>
          </p:cNvPr>
          <p:cNvSpPr/>
          <p:nvPr/>
        </p:nvSpPr>
        <p:spPr>
          <a:xfrm rot="21429804">
            <a:off x="674478" y="-92253"/>
            <a:ext cx="1643063" cy="1653249"/>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13">
                <a:solidFill>
                  <a:srgbClr val="000000"/>
                </a:solidFill>
                <a:latin typeface="Open Sans Light"/>
              </a:rPr>
              <a:t>Trading post activity</a:t>
            </a:r>
            <a:endParaRPr lang="fr-CA" sz="1313"/>
          </a:p>
        </p:txBody>
      </p:sp>
      <p:sp>
        <p:nvSpPr>
          <p:cNvPr id="47" name="Rectangle 46">
            <a:extLst>
              <a:ext uri="{FF2B5EF4-FFF2-40B4-BE49-F238E27FC236}">
                <a16:creationId xmlns:a16="http://schemas.microsoft.com/office/drawing/2014/main" id="{C90E747A-2439-8DE2-BDCB-890FC380273F}"/>
              </a:ext>
            </a:extLst>
          </p:cNvPr>
          <p:cNvSpPr/>
          <p:nvPr/>
        </p:nvSpPr>
        <p:spPr>
          <a:xfrm>
            <a:off x="2051336" y="135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Tea</a:t>
            </a:r>
          </a:p>
        </p:txBody>
      </p:sp>
      <p:pic>
        <p:nvPicPr>
          <p:cNvPr id="24" name="Picture 2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178058" y="1401091"/>
            <a:ext cx="1320264" cy="1321916"/>
          </a:xfrm>
          <a:prstGeom prst="rect">
            <a:avLst/>
          </a:prstGeom>
        </p:spPr>
      </p:pic>
      <p:sp>
        <p:nvSpPr>
          <p:cNvPr id="48" name="Rectangle 47">
            <a:extLst>
              <a:ext uri="{FF2B5EF4-FFF2-40B4-BE49-F238E27FC236}">
                <a16:creationId xmlns:a16="http://schemas.microsoft.com/office/drawing/2014/main" id="{84313C7E-F124-C965-BBDB-92A17FBF9AF8}"/>
              </a:ext>
            </a:extLst>
          </p:cNvPr>
          <p:cNvSpPr/>
          <p:nvPr/>
        </p:nvSpPr>
        <p:spPr>
          <a:xfrm>
            <a:off x="4325134" y="1362194"/>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Fur</a:t>
            </a:r>
          </a:p>
        </p:txBody>
      </p:sp>
      <p:pic>
        <p:nvPicPr>
          <p:cNvPr id="38" name="Image 37">
            <a:extLst>
              <a:ext uri="{FF2B5EF4-FFF2-40B4-BE49-F238E27FC236}">
                <a16:creationId xmlns:a16="http://schemas.microsoft.com/office/drawing/2014/main" id="{FFA1A53D-71D4-2765-9BB6-F935115708B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930" b="92958" l="4709" r="95740">
                        <a14:foregroundMark x1="76009" y1="13380" x2="52466" y2="1643"/>
                        <a14:foregroundMark x1="52466" y1="1643" x2="27803" y2="4930"/>
                        <a14:foregroundMark x1="27803" y1="4930" x2="19507" y2="12676"/>
                        <a14:foregroundMark x1="10090" y1="29577" x2="4709" y2="55164"/>
                        <a14:foregroundMark x1="4709" y1="55164" x2="13901" y2="74413"/>
                        <a14:foregroundMark x1="24664" y1="86620" x2="49552" y2="93427"/>
                        <a14:foregroundMark x1="49552" y1="93427" x2="75336" y2="86150"/>
                        <a14:foregroundMark x1="75336" y1="86150" x2="76457" y2="85211"/>
                        <a14:foregroundMark x1="86323" y1="22535" x2="97534" y2="45305"/>
                        <a14:foregroundMark x1="97534" y1="45305" x2="90135" y2="72535"/>
                        <a14:foregroundMark x1="90135" y1="72535" x2="89013" y2="72770"/>
                        <a14:foregroundMark x1="88117" y1="27465" x2="95740" y2="53052"/>
                        <a14:foregroundMark x1="95740" y1="53052" x2="86771" y2="69953"/>
                      </a14:backgroundRemoval>
                    </a14:imgEffect>
                  </a14:imgLayer>
                </a14:imgProps>
              </a:ext>
              <a:ext uri="{28A0092B-C50C-407E-A947-70E740481C1C}">
                <a14:useLocalDpi xmlns:a14="http://schemas.microsoft.com/office/drawing/2010/main" val="0"/>
              </a:ext>
            </a:extLst>
          </a:blip>
          <a:srcRect l="21839" t="11610" r="17409" b="13769"/>
          <a:stretch/>
        </p:blipFill>
        <p:spPr>
          <a:xfrm rot="5400000">
            <a:off x="4519497" y="1303459"/>
            <a:ext cx="1298773" cy="1523724"/>
          </a:xfrm>
          <a:prstGeom prst="rect">
            <a:avLst/>
          </a:prstGeom>
          <a:ln w="25400">
            <a:noFill/>
            <a:prstDash val="lgDashDot"/>
          </a:ln>
        </p:spPr>
      </p:pic>
      <p:sp>
        <p:nvSpPr>
          <p:cNvPr id="49" name="Rectangle 48">
            <a:extLst>
              <a:ext uri="{FF2B5EF4-FFF2-40B4-BE49-F238E27FC236}">
                <a16:creationId xmlns:a16="http://schemas.microsoft.com/office/drawing/2014/main" id="{C3928560-B881-A17D-1B5D-34F23F800E49}"/>
              </a:ext>
            </a:extLst>
          </p:cNvPr>
          <p:cNvSpPr/>
          <p:nvPr/>
        </p:nvSpPr>
        <p:spPr>
          <a:xfrm>
            <a:off x="6665301" y="1377347"/>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Tobacco</a:t>
            </a:r>
          </a:p>
        </p:txBody>
      </p:sp>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914540" y="1501008"/>
            <a:ext cx="1189017" cy="1024042"/>
          </a:xfrm>
          <a:prstGeom prst="rect">
            <a:avLst/>
          </a:prstGeom>
        </p:spPr>
      </p:pic>
      <p:sp>
        <p:nvSpPr>
          <p:cNvPr id="50" name="Rectangle 49">
            <a:extLst>
              <a:ext uri="{FF2B5EF4-FFF2-40B4-BE49-F238E27FC236}">
                <a16:creationId xmlns:a16="http://schemas.microsoft.com/office/drawing/2014/main" id="{40593547-4DB3-31F5-5A83-9AF576260E2B}"/>
              </a:ext>
            </a:extLst>
          </p:cNvPr>
          <p:cNvSpPr/>
          <p:nvPr/>
        </p:nvSpPr>
        <p:spPr>
          <a:xfrm>
            <a:off x="2028338" y="3162309"/>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err="1"/>
              <a:t>Blubber</a:t>
            </a:r>
            <a:endParaRPr lang="fr-CA" sz="1583"/>
          </a:p>
        </p:txBody>
      </p:sp>
      <p:pic>
        <p:nvPicPr>
          <p:cNvPr id="27" name="Picture 2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141973" y="3276851"/>
            <a:ext cx="1492525" cy="783576"/>
          </a:xfrm>
          <a:prstGeom prst="rect">
            <a:avLst/>
          </a:prstGeom>
        </p:spPr>
      </p:pic>
      <p:sp>
        <p:nvSpPr>
          <p:cNvPr id="51" name="Rectangle 50">
            <a:extLst>
              <a:ext uri="{FF2B5EF4-FFF2-40B4-BE49-F238E27FC236}">
                <a16:creationId xmlns:a16="http://schemas.microsoft.com/office/drawing/2014/main" id="{F30DF65F-5718-EBFF-A668-6CD61BB214C3}"/>
              </a:ext>
            </a:extLst>
          </p:cNvPr>
          <p:cNvSpPr/>
          <p:nvPr/>
        </p:nvSpPr>
        <p:spPr>
          <a:xfrm>
            <a:off x="4359760" y="3165356"/>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err="1"/>
              <a:t>Firearm</a:t>
            </a:r>
            <a:endParaRPr lang="fr-CA" sz="1583"/>
          </a:p>
        </p:txBody>
      </p:sp>
      <p:pic>
        <p:nvPicPr>
          <p:cNvPr id="28" name="Picture 2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890618" y="3276850"/>
            <a:ext cx="1236859" cy="922022"/>
          </a:xfrm>
          <a:prstGeom prst="rect">
            <a:avLst/>
          </a:prstGeom>
        </p:spPr>
      </p:pic>
      <p:sp>
        <p:nvSpPr>
          <p:cNvPr id="53" name="Rectangle 52">
            <a:extLst>
              <a:ext uri="{FF2B5EF4-FFF2-40B4-BE49-F238E27FC236}">
                <a16:creationId xmlns:a16="http://schemas.microsoft.com/office/drawing/2014/main" id="{5290E441-5DEB-6256-544A-5E6B8A3A9EA2}"/>
              </a:ext>
            </a:extLst>
          </p:cNvPr>
          <p:cNvSpPr/>
          <p:nvPr/>
        </p:nvSpPr>
        <p:spPr>
          <a:xfrm>
            <a:off x="2028338"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6" name="Picture 1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337302" y="5040568"/>
            <a:ext cx="1023976" cy="957417"/>
          </a:xfrm>
          <a:prstGeom prst="rect">
            <a:avLst/>
          </a:prstGeom>
        </p:spPr>
      </p:pic>
      <p:pic>
        <p:nvPicPr>
          <p:cNvPr id="15" name="Picture 1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4691841" y="5049707"/>
            <a:ext cx="1025014" cy="958388"/>
          </a:xfrm>
          <a:prstGeom prst="rect">
            <a:avLst/>
          </a:prstGeom>
        </p:spPr>
      </p:pic>
      <p:pic>
        <p:nvPicPr>
          <p:cNvPr id="26" name="Picture 2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7037645" y="5057319"/>
            <a:ext cx="905834" cy="1114872"/>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176517">
            <a:off x="4652560" y="3271320"/>
            <a:ext cx="1215777" cy="1276408"/>
          </a:xfrm>
          <a:prstGeom prst="rect">
            <a:avLst/>
          </a:prstGeom>
        </p:spPr>
      </p:pic>
      <p:sp>
        <p:nvSpPr>
          <p:cNvPr id="7" name="ZoneTexte 6">
            <a:extLst>
              <a:ext uri="{FF2B5EF4-FFF2-40B4-BE49-F238E27FC236}">
                <a16:creationId xmlns:a16="http://schemas.microsoft.com/office/drawing/2014/main" id="{6CF9644B-B315-EDD3-2CBD-50D980EE98E1}"/>
              </a:ext>
            </a:extLst>
          </p:cNvPr>
          <p:cNvSpPr txBox="1"/>
          <p:nvPr/>
        </p:nvSpPr>
        <p:spPr>
          <a:xfrm>
            <a:off x="7189038" y="4463754"/>
            <a:ext cx="622030" cy="335926"/>
          </a:xfrm>
          <a:prstGeom prst="rect">
            <a:avLst/>
          </a:prstGeom>
          <a:noFill/>
        </p:spPr>
        <p:txBody>
          <a:bodyPr wrap="none" rtlCol="0">
            <a:spAutoFit/>
          </a:bodyPr>
          <a:lstStyle/>
          <a:p>
            <a:r>
              <a:rPr lang="fr-CA" sz="1583" err="1">
                <a:solidFill>
                  <a:schemeClr val="bg1"/>
                </a:solidFill>
              </a:rPr>
              <a:t>Meat</a:t>
            </a:r>
            <a:endParaRPr lang="fr-CA" sz="1583">
              <a:solidFill>
                <a:schemeClr val="bg1"/>
              </a:solidFill>
            </a:endParaRPr>
          </a:p>
        </p:txBody>
      </p:sp>
      <p:sp>
        <p:nvSpPr>
          <p:cNvPr id="8" name="ZoneTexte 7">
            <a:extLst>
              <a:ext uri="{FF2B5EF4-FFF2-40B4-BE49-F238E27FC236}">
                <a16:creationId xmlns:a16="http://schemas.microsoft.com/office/drawing/2014/main" id="{D24D3CD0-C04A-510D-AE9F-E2E74FFC4B2F}"/>
              </a:ext>
            </a:extLst>
          </p:cNvPr>
          <p:cNvSpPr txBox="1"/>
          <p:nvPr/>
        </p:nvSpPr>
        <p:spPr>
          <a:xfrm>
            <a:off x="4596243" y="6273110"/>
            <a:ext cx="1215397" cy="335926"/>
          </a:xfrm>
          <a:prstGeom prst="rect">
            <a:avLst/>
          </a:prstGeom>
          <a:noFill/>
        </p:spPr>
        <p:txBody>
          <a:bodyPr wrap="none" rtlCol="0">
            <a:spAutoFit/>
          </a:bodyPr>
          <a:lstStyle/>
          <a:p>
            <a:r>
              <a:rPr lang="fr-CA" sz="1583">
                <a:solidFill>
                  <a:schemeClr val="bg1"/>
                </a:solidFill>
              </a:rPr>
              <a:t>Ammunition</a:t>
            </a:r>
          </a:p>
        </p:txBody>
      </p:sp>
      <p:sp>
        <p:nvSpPr>
          <p:cNvPr id="9" name="ZoneTexte 8">
            <a:extLst>
              <a:ext uri="{FF2B5EF4-FFF2-40B4-BE49-F238E27FC236}">
                <a16:creationId xmlns:a16="http://schemas.microsoft.com/office/drawing/2014/main" id="{16E29CE0-6FBC-C5AD-6881-D1C38DAE658A}"/>
              </a:ext>
            </a:extLst>
          </p:cNvPr>
          <p:cNvSpPr txBox="1"/>
          <p:nvPr/>
        </p:nvSpPr>
        <p:spPr>
          <a:xfrm>
            <a:off x="2560020" y="6307456"/>
            <a:ext cx="543739" cy="335926"/>
          </a:xfrm>
          <a:prstGeom prst="rect">
            <a:avLst/>
          </a:prstGeom>
          <a:noFill/>
        </p:spPr>
        <p:txBody>
          <a:bodyPr wrap="none" rtlCol="0">
            <a:spAutoFit/>
          </a:bodyPr>
          <a:lstStyle/>
          <a:p>
            <a:r>
              <a:rPr lang="fr-CA" sz="1583">
                <a:solidFill>
                  <a:schemeClr val="bg1"/>
                </a:solidFill>
              </a:rPr>
              <a:t>Pipe</a:t>
            </a:r>
          </a:p>
        </p:txBody>
      </p:sp>
      <p:sp>
        <p:nvSpPr>
          <p:cNvPr id="10" name="ZoneTexte 9">
            <a:extLst>
              <a:ext uri="{FF2B5EF4-FFF2-40B4-BE49-F238E27FC236}">
                <a16:creationId xmlns:a16="http://schemas.microsoft.com/office/drawing/2014/main" id="{47270587-EB53-611A-E59B-1A6FA37C501F}"/>
              </a:ext>
            </a:extLst>
          </p:cNvPr>
          <p:cNvSpPr txBox="1"/>
          <p:nvPr/>
        </p:nvSpPr>
        <p:spPr>
          <a:xfrm>
            <a:off x="7196311" y="6284068"/>
            <a:ext cx="609462" cy="335926"/>
          </a:xfrm>
          <a:prstGeom prst="rect">
            <a:avLst/>
          </a:prstGeom>
          <a:noFill/>
        </p:spPr>
        <p:txBody>
          <a:bodyPr wrap="none" rtlCol="0">
            <a:spAutoFit/>
          </a:bodyPr>
          <a:lstStyle/>
          <a:p>
            <a:r>
              <a:rPr lang="fr-CA" sz="1583" err="1">
                <a:solidFill>
                  <a:schemeClr val="bg1"/>
                </a:solidFill>
              </a:rPr>
              <a:t>Flour</a:t>
            </a:r>
            <a:endParaRPr lang="fr-CA" sz="1583">
              <a:solidFill>
                <a:schemeClr val="bg1"/>
              </a:solidFill>
            </a:endParaRPr>
          </a:p>
        </p:txBody>
      </p:sp>
      <p:sp>
        <p:nvSpPr>
          <p:cNvPr id="6" name="Ellipse 5">
            <a:extLst>
              <a:ext uri="{FF2B5EF4-FFF2-40B4-BE49-F238E27FC236}">
                <a16:creationId xmlns:a16="http://schemas.microsoft.com/office/drawing/2014/main" id="{2EA25E3A-B292-9D76-586A-DA8CC52C065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431" r="3431"/>
          <a:stretch>
            <a:fillRect/>
          </a:stretch>
        </p:blipFill>
        <p:spPr>
          <a:xfrm>
            <a:off x="3931550" y="2531610"/>
            <a:ext cx="1803960" cy="1709303"/>
          </a:xfrm>
          <a:prstGeom prst="rect">
            <a:avLst/>
          </a:prstGeom>
        </p:spPr>
      </p:pic>
      <p:sp>
        <p:nvSpPr>
          <p:cNvPr id="21" name="AutoShape 21"/>
          <p:cNvSpPr/>
          <p:nvPr/>
        </p:nvSpPr>
        <p:spPr>
          <a:xfrm rot="2973366">
            <a:off x="2263979" y="1739548"/>
            <a:ext cx="2429652" cy="157739"/>
          </a:xfrm>
          <a:prstGeom prst="line">
            <a:avLst/>
          </a:prstGeom>
          <a:ln w="47625" cap="rnd">
            <a:solidFill>
              <a:srgbClr val="000000"/>
            </a:solidFill>
            <a:prstDash val="solid"/>
            <a:headEnd type="none" w="sm" len="sm"/>
            <a:tailEnd type="triangle" w="lg" len="med"/>
          </a:ln>
        </p:spPr>
        <p:txBody>
          <a:bodyPr/>
          <a:lstStyle/>
          <a:p>
            <a:endParaRPr lang="fr-CA"/>
          </a:p>
        </p:txBody>
      </p:sp>
      <p:sp>
        <p:nvSpPr>
          <p:cNvPr id="22" name="AutoShape 22"/>
          <p:cNvSpPr/>
          <p:nvPr/>
        </p:nvSpPr>
        <p:spPr>
          <a:xfrm rot="761335">
            <a:off x="1982057" y="2803323"/>
            <a:ext cx="1969777" cy="35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3" name="AutoShape 23"/>
          <p:cNvSpPr/>
          <p:nvPr/>
        </p:nvSpPr>
        <p:spPr>
          <a:xfrm rot="-1228501">
            <a:off x="1969495" y="3948085"/>
            <a:ext cx="1987574" cy="21306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4" name="AutoShape 24"/>
          <p:cNvSpPr/>
          <p:nvPr/>
        </p:nvSpPr>
        <p:spPr>
          <a:xfrm rot="-3304776" flipH="1">
            <a:off x="3896604" y="4559174"/>
            <a:ext cx="868351" cy="21804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5" name="AutoShape 25"/>
          <p:cNvSpPr/>
          <p:nvPr/>
        </p:nvSpPr>
        <p:spPr>
          <a:xfrm rot="-4386830">
            <a:off x="5003116" y="2126144"/>
            <a:ext cx="862374"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6" name="AutoShape 26"/>
          <p:cNvSpPr/>
          <p:nvPr/>
        </p:nvSpPr>
        <p:spPr>
          <a:xfrm rot="-2031874" flipV="1">
            <a:off x="5397676" y="1929467"/>
            <a:ext cx="1715741" cy="415132"/>
          </a:xfrm>
          <a:prstGeom prst="line">
            <a:avLst/>
          </a:prstGeom>
          <a:ln w="47625" cap="rnd">
            <a:solidFill>
              <a:srgbClr val="000000"/>
            </a:solidFill>
            <a:prstDash val="solid"/>
            <a:headEnd type="none" w="sm" len="sm"/>
            <a:tailEnd type="triangle" w="lg" len="med"/>
          </a:ln>
        </p:spPr>
        <p:txBody>
          <a:bodyPr/>
          <a:lstStyle/>
          <a:p>
            <a:endParaRPr lang="fr-CA"/>
          </a:p>
        </p:txBody>
      </p:sp>
      <p:sp>
        <p:nvSpPr>
          <p:cNvPr id="27" name="AutoShape 27"/>
          <p:cNvSpPr/>
          <p:nvPr/>
        </p:nvSpPr>
        <p:spPr>
          <a:xfrm>
            <a:off x="5735513" y="3471743"/>
            <a:ext cx="876629"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8" name="AutoShape 28"/>
          <p:cNvSpPr/>
          <p:nvPr/>
        </p:nvSpPr>
        <p:spPr>
          <a:xfrm rot="2383902">
            <a:off x="5591759" y="4392261"/>
            <a:ext cx="1153592"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9" name="AutoShape 29"/>
          <p:cNvSpPr/>
          <p:nvPr/>
        </p:nvSpPr>
        <p:spPr>
          <a:xfrm rot="4286545">
            <a:off x="5103646" y="4639826"/>
            <a:ext cx="724094" cy="0"/>
          </a:xfrm>
          <a:prstGeom prst="line">
            <a:avLst/>
          </a:prstGeom>
          <a:ln w="47625" cap="rnd">
            <a:solidFill>
              <a:srgbClr val="000000"/>
            </a:solidFill>
            <a:prstDash val="solid"/>
            <a:headEnd type="none" w="sm" len="sm"/>
            <a:tailEnd type="triangle" w="lg" len="med"/>
          </a:ln>
        </p:spPr>
        <p:txBody>
          <a:bodyPr/>
          <a:lstStyle/>
          <a:p>
            <a:endParaRPr lang="fr-CA"/>
          </a:p>
        </p:txBody>
      </p:sp>
      <p:grpSp>
        <p:nvGrpSpPr>
          <p:cNvPr id="30" name="Group 30"/>
          <p:cNvGrpSpPr/>
          <p:nvPr/>
        </p:nvGrpSpPr>
        <p:grpSpPr>
          <a:xfrm>
            <a:off x="4520950" y="2885732"/>
            <a:ext cx="625167" cy="356762"/>
            <a:chOff x="0" y="0"/>
            <a:chExt cx="7620000" cy="4348480"/>
          </a:xfrm>
        </p:grpSpPr>
        <p:sp>
          <p:nvSpPr>
            <p:cNvPr id="31" name="Freeform 31"/>
            <p:cNvSpPr/>
            <p:nvPr/>
          </p:nvSpPr>
          <p:spPr>
            <a:xfrm>
              <a:off x="304800" y="304800"/>
              <a:ext cx="7315200" cy="4043680"/>
            </a:xfrm>
            <a:custGeom>
              <a:avLst/>
              <a:gdLst/>
              <a:ahLst/>
              <a:cxnLst/>
              <a:rect l="l" t="t" r="r" b="b"/>
              <a:pathLst>
                <a:path w="7315200" h="4043680">
                  <a:moveTo>
                    <a:pt x="7315200" y="0"/>
                  </a:moveTo>
                  <a:lnTo>
                    <a:pt x="7315200" y="4043680"/>
                  </a:lnTo>
                  <a:lnTo>
                    <a:pt x="0" y="4043680"/>
                  </a:lnTo>
                  <a:lnTo>
                    <a:pt x="0" y="3738880"/>
                  </a:lnTo>
                  <a:lnTo>
                    <a:pt x="7010400" y="3738880"/>
                  </a:lnTo>
                  <a:lnTo>
                    <a:pt x="7010400" y="0"/>
                  </a:lnTo>
                  <a:close/>
                </a:path>
              </a:pathLst>
            </a:custGeom>
            <a:solidFill>
              <a:srgbClr val="40782F"/>
            </a:solidFill>
          </p:spPr>
          <p:txBody>
            <a:bodyPr/>
            <a:lstStyle/>
            <a:p>
              <a:endParaRPr lang="fr-CA"/>
            </a:p>
          </p:txBody>
        </p:sp>
        <p:sp>
          <p:nvSpPr>
            <p:cNvPr id="32" name="Freeform 32"/>
            <p:cNvSpPr/>
            <p:nvPr/>
          </p:nvSpPr>
          <p:spPr>
            <a:xfrm>
              <a:off x="0" y="0"/>
              <a:ext cx="7315200" cy="4043680"/>
            </a:xfrm>
            <a:custGeom>
              <a:avLst/>
              <a:gdLst/>
              <a:ahLst/>
              <a:cxnLst/>
              <a:rect l="l" t="t" r="r" b="b"/>
              <a:pathLst>
                <a:path w="7315200" h="4043680">
                  <a:moveTo>
                    <a:pt x="0" y="0"/>
                  </a:moveTo>
                  <a:lnTo>
                    <a:pt x="7315200" y="0"/>
                  </a:lnTo>
                  <a:lnTo>
                    <a:pt x="7315200" y="4043680"/>
                  </a:lnTo>
                  <a:lnTo>
                    <a:pt x="0" y="4043680"/>
                  </a:lnTo>
                  <a:close/>
                </a:path>
              </a:pathLst>
            </a:custGeom>
            <a:solidFill>
              <a:srgbClr val="B5E2E8"/>
            </a:solidFill>
          </p:spPr>
          <p:txBody>
            <a:bodyPr/>
            <a:lstStyle/>
            <a:p>
              <a:endParaRPr lang="fr-CA"/>
            </a:p>
          </p:txBody>
        </p:sp>
      </p:grpSp>
      <p:sp>
        <p:nvSpPr>
          <p:cNvPr id="33" name="TextBox 33"/>
          <p:cNvSpPr txBox="1"/>
          <p:nvPr/>
        </p:nvSpPr>
        <p:spPr>
          <a:xfrm>
            <a:off x="4520950" y="2893050"/>
            <a:ext cx="625167" cy="347211"/>
          </a:xfrm>
          <a:prstGeom prst="rect">
            <a:avLst/>
          </a:prstGeom>
        </p:spPr>
        <p:txBody>
          <a:bodyPr lIns="0" tIns="0" rIns="0" bIns="0" rtlCol="0" anchor="t">
            <a:spAutoFit/>
          </a:bodyPr>
          <a:lstStyle/>
          <a:p>
            <a:pPr algn="ctr">
              <a:lnSpc>
                <a:spcPts val="2887"/>
              </a:lnSpc>
            </a:pPr>
            <a:r>
              <a:rPr lang="en-US" sz="2062">
                <a:solidFill>
                  <a:srgbClr val="000000"/>
                </a:solidFill>
                <a:latin typeface="Open Sans Light"/>
              </a:rPr>
              <a:t>HBC</a:t>
            </a:r>
          </a:p>
        </p:txBody>
      </p:sp>
      <p:pic>
        <p:nvPicPr>
          <p:cNvPr id="34" name="Picture 34"/>
          <p:cNvPicPr>
            <a:picLocks noChangeAspect="1"/>
          </p:cNvPicPr>
          <p:nvPr/>
        </p:nvPicPr>
        <p:blipFill>
          <a:blip r:embed="rId4"/>
          <a:srcRect b="65584"/>
          <a:stretch>
            <a:fillRect/>
          </a:stretch>
        </p:blipFill>
        <p:spPr>
          <a:xfrm>
            <a:off x="6758905" y="4"/>
            <a:ext cx="1242098" cy="360983"/>
          </a:xfrm>
          <a:prstGeom prst="rect">
            <a:avLst/>
          </a:prstGeom>
        </p:spPr>
      </p:pic>
      <p:sp>
        <p:nvSpPr>
          <p:cNvPr id="41" name="Rectangle 40">
            <a:extLst>
              <a:ext uri="{FF2B5EF4-FFF2-40B4-BE49-F238E27FC236}">
                <a16:creationId xmlns:a16="http://schemas.microsoft.com/office/drawing/2014/main" id="{A72C02F2-09D1-00B2-62AC-E5AF9311F1CC}"/>
              </a:ext>
            </a:extLst>
          </p:cNvPr>
          <p:cNvSpPr/>
          <p:nvPr/>
        </p:nvSpPr>
        <p:spPr>
          <a:xfrm>
            <a:off x="1054613"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2" name="Rectangle 41">
            <a:extLst>
              <a:ext uri="{FF2B5EF4-FFF2-40B4-BE49-F238E27FC236}">
                <a16:creationId xmlns:a16="http://schemas.microsoft.com/office/drawing/2014/main" id="{723DDCB6-5F03-73DF-4C9E-AA70D92F95A6}"/>
              </a:ext>
            </a:extLst>
          </p:cNvPr>
          <p:cNvSpPr/>
          <p:nvPr/>
        </p:nvSpPr>
        <p:spPr>
          <a:xfrm>
            <a:off x="318650" y="17415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3" name="Rectangle 42">
            <a:extLst>
              <a:ext uri="{FF2B5EF4-FFF2-40B4-BE49-F238E27FC236}">
                <a16:creationId xmlns:a16="http://schemas.microsoft.com/office/drawing/2014/main" id="{B910C40B-F184-DA20-FB18-680CCFD52894}"/>
              </a:ext>
            </a:extLst>
          </p:cNvPr>
          <p:cNvSpPr/>
          <p:nvPr/>
        </p:nvSpPr>
        <p:spPr>
          <a:xfrm>
            <a:off x="319421" y="34717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4" name="Rectangle 43">
            <a:extLst>
              <a:ext uri="{FF2B5EF4-FFF2-40B4-BE49-F238E27FC236}">
                <a16:creationId xmlns:a16="http://schemas.microsoft.com/office/drawing/2014/main" id="{7E6B01CB-192F-F4D2-7158-336469B45B0C}"/>
              </a:ext>
            </a:extLst>
          </p:cNvPr>
          <p:cNvSpPr/>
          <p:nvPr/>
        </p:nvSpPr>
        <p:spPr>
          <a:xfrm>
            <a:off x="2741859" y="5110364"/>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5" name="Rectangle 44">
            <a:extLst>
              <a:ext uri="{FF2B5EF4-FFF2-40B4-BE49-F238E27FC236}">
                <a16:creationId xmlns:a16="http://schemas.microsoft.com/office/drawing/2014/main" id="{45445427-7AAA-B1FA-C57A-E526C8887FBB}"/>
              </a:ext>
            </a:extLst>
          </p:cNvPr>
          <p:cNvSpPr/>
          <p:nvPr/>
        </p:nvSpPr>
        <p:spPr>
          <a:xfrm>
            <a:off x="4745807"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6" name="Rectangle 45">
            <a:extLst>
              <a:ext uri="{FF2B5EF4-FFF2-40B4-BE49-F238E27FC236}">
                <a16:creationId xmlns:a16="http://schemas.microsoft.com/office/drawing/2014/main" id="{B76A4B71-2614-2DD9-3060-13B6ACFE83DA}"/>
              </a:ext>
            </a:extLst>
          </p:cNvPr>
          <p:cNvSpPr/>
          <p:nvPr/>
        </p:nvSpPr>
        <p:spPr>
          <a:xfrm>
            <a:off x="4807040" y="5058969"/>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7" name="Rectangle 46">
            <a:extLst>
              <a:ext uri="{FF2B5EF4-FFF2-40B4-BE49-F238E27FC236}">
                <a16:creationId xmlns:a16="http://schemas.microsoft.com/office/drawing/2014/main" id="{63C2F314-07DA-0722-9EAE-D60A453CB7B4}"/>
              </a:ext>
            </a:extLst>
          </p:cNvPr>
          <p:cNvSpPr/>
          <p:nvPr/>
        </p:nvSpPr>
        <p:spPr>
          <a:xfrm>
            <a:off x="6852224" y="6079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8" name="Rectangle 47">
            <a:extLst>
              <a:ext uri="{FF2B5EF4-FFF2-40B4-BE49-F238E27FC236}">
                <a16:creationId xmlns:a16="http://schemas.microsoft.com/office/drawing/2014/main" id="{2164E1A4-D7F6-8966-E638-E25725B61C48}"/>
              </a:ext>
            </a:extLst>
          </p:cNvPr>
          <p:cNvSpPr/>
          <p:nvPr/>
        </p:nvSpPr>
        <p:spPr>
          <a:xfrm>
            <a:off x="6852224" y="24832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9" name="Rectangle 48">
            <a:extLst>
              <a:ext uri="{FF2B5EF4-FFF2-40B4-BE49-F238E27FC236}">
                <a16:creationId xmlns:a16="http://schemas.microsoft.com/office/drawing/2014/main" id="{C7F91782-AD2F-F383-2AC8-1E9D524F9B9E}"/>
              </a:ext>
            </a:extLst>
          </p:cNvPr>
          <p:cNvSpPr/>
          <p:nvPr/>
        </p:nvSpPr>
        <p:spPr>
          <a:xfrm>
            <a:off x="6852224" y="4358457"/>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 name="Rectangle 4">
            <a:extLst>
              <a:ext uri="{FF2B5EF4-FFF2-40B4-BE49-F238E27FC236}">
                <a16:creationId xmlns:a16="http://schemas.microsoft.com/office/drawing/2014/main" id="{86BF78B2-E340-FE2B-A8B6-3A39F1404253}"/>
              </a:ext>
            </a:extLst>
          </p:cNvPr>
          <p:cNvSpPr/>
          <p:nvPr/>
        </p:nvSpPr>
        <p:spPr>
          <a:xfrm>
            <a:off x="4745807" y="2919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Tea</a:t>
            </a:r>
          </a:p>
        </p:txBody>
      </p:sp>
      <p:pic>
        <p:nvPicPr>
          <p:cNvPr id="6" name="Picture 24">
            <a:extLst>
              <a:ext uri="{FF2B5EF4-FFF2-40B4-BE49-F238E27FC236}">
                <a16:creationId xmlns:a16="http://schemas.microsoft.com/office/drawing/2014/main" id="{6AA2A9BE-573C-3E3F-F642-5FC5253E36A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872529" y="74183"/>
            <a:ext cx="1320264" cy="1321916"/>
          </a:xfrm>
          <a:prstGeom prst="rect">
            <a:avLst/>
          </a:prstGeom>
        </p:spPr>
      </p:pic>
      <p:sp>
        <p:nvSpPr>
          <p:cNvPr id="7" name="Rectangle 6">
            <a:extLst>
              <a:ext uri="{FF2B5EF4-FFF2-40B4-BE49-F238E27FC236}">
                <a16:creationId xmlns:a16="http://schemas.microsoft.com/office/drawing/2014/main" id="{7E7E2B58-84F8-C1C1-B96E-738AA5BD5448}"/>
              </a:ext>
            </a:extLst>
          </p:cNvPr>
          <p:cNvSpPr/>
          <p:nvPr/>
        </p:nvSpPr>
        <p:spPr>
          <a:xfrm>
            <a:off x="1049911" y="52741"/>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Fur</a:t>
            </a:r>
          </a:p>
        </p:txBody>
      </p:sp>
      <p:pic>
        <p:nvPicPr>
          <p:cNvPr id="8" name="Image 7">
            <a:extLst>
              <a:ext uri="{FF2B5EF4-FFF2-40B4-BE49-F238E27FC236}">
                <a16:creationId xmlns:a16="http://schemas.microsoft.com/office/drawing/2014/main" id="{67573BC6-04C1-61C5-4B7B-BDF42D3FE6B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930" b="92958" l="4709" r="95740">
                        <a14:foregroundMark x1="76009" y1="13380" x2="52466" y2="1643"/>
                        <a14:foregroundMark x1="52466" y1="1643" x2="27803" y2="4930"/>
                        <a14:foregroundMark x1="27803" y1="4930" x2="19507" y2="12676"/>
                        <a14:foregroundMark x1="10090" y1="29577" x2="4709" y2="55164"/>
                        <a14:foregroundMark x1="4709" y1="55164" x2="13901" y2="74413"/>
                        <a14:foregroundMark x1="24664" y1="86620" x2="49552" y2="93427"/>
                        <a14:foregroundMark x1="49552" y1="93427" x2="75336" y2="86150"/>
                        <a14:foregroundMark x1="75336" y1="86150" x2="76457" y2="85211"/>
                        <a14:foregroundMark x1="86323" y1="22535" x2="97534" y2="45305"/>
                        <a14:foregroundMark x1="97534" y1="45305" x2="90135" y2="72535"/>
                        <a14:foregroundMark x1="90135" y1="72535" x2="89013" y2="72770"/>
                        <a14:foregroundMark x1="88117" y1="27465" x2="95740" y2="53052"/>
                        <a14:foregroundMark x1="95740" y1="53052" x2="86771" y2="69953"/>
                      </a14:backgroundRemoval>
                    </a14:imgEffect>
                  </a14:imgLayer>
                </a14:imgProps>
              </a:ext>
              <a:ext uri="{28A0092B-C50C-407E-A947-70E740481C1C}">
                <a14:useLocalDpi xmlns:a14="http://schemas.microsoft.com/office/drawing/2010/main" val="0"/>
              </a:ext>
            </a:extLst>
          </a:blip>
          <a:srcRect l="21839" t="11610" r="17409" b="13769"/>
          <a:stretch/>
        </p:blipFill>
        <p:spPr>
          <a:xfrm rot="5400000">
            <a:off x="1244274" y="-5994"/>
            <a:ext cx="1298773" cy="1523724"/>
          </a:xfrm>
          <a:prstGeom prst="rect">
            <a:avLst/>
          </a:prstGeom>
          <a:ln w="25400">
            <a:noFill/>
            <a:prstDash val="lgDashDot"/>
          </a:ln>
        </p:spPr>
      </p:pic>
      <p:sp>
        <p:nvSpPr>
          <p:cNvPr id="9" name="Rectangle 8">
            <a:extLst>
              <a:ext uri="{FF2B5EF4-FFF2-40B4-BE49-F238E27FC236}">
                <a16:creationId xmlns:a16="http://schemas.microsoft.com/office/drawing/2014/main" id="{08E751A4-2025-765D-D719-54ED924DB505}"/>
              </a:ext>
            </a:extLst>
          </p:cNvPr>
          <p:cNvSpPr/>
          <p:nvPr/>
        </p:nvSpPr>
        <p:spPr>
          <a:xfrm>
            <a:off x="6852224" y="61588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a:t>Tobacco</a:t>
            </a:r>
          </a:p>
        </p:txBody>
      </p:sp>
      <p:pic>
        <p:nvPicPr>
          <p:cNvPr id="10" name="Picture 25">
            <a:extLst>
              <a:ext uri="{FF2B5EF4-FFF2-40B4-BE49-F238E27FC236}">
                <a16:creationId xmlns:a16="http://schemas.microsoft.com/office/drawing/2014/main" id="{7FF9DB73-EC35-EF28-6F24-F3237E6ADCA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101464" y="739544"/>
            <a:ext cx="1189017" cy="1024042"/>
          </a:xfrm>
          <a:prstGeom prst="rect">
            <a:avLst/>
          </a:prstGeom>
        </p:spPr>
      </p:pic>
      <p:sp>
        <p:nvSpPr>
          <p:cNvPr id="11" name="Rectangle 10">
            <a:extLst>
              <a:ext uri="{FF2B5EF4-FFF2-40B4-BE49-F238E27FC236}">
                <a16:creationId xmlns:a16="http://schemas.microsoft.com/office/drawing/2014/main" id="{A73CF282-61BC-9F01-7C7A-2F98B1F0B341}"/>
              </a:ext>
            </a:extLst>
          </p:cNvPr>
          <p:cNvSpPr/>
          <p:nvPr/>
        </p:nvSpPr>
        <p:spPr>
          <a:xfrm>
            <a:off x="353826" y="1777194"/>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err="1"/>
              <a:t>Blubber</a:t>
            </a:r>
            <a:endParaRPr lang="fr-CA" sz="1583"/>
          </a:p>
        </p:txBody>
      </p:sp>
      <p:pic>
        <p:nvPicPr>
          <p:cNvPr id="12" name="Picture 27">
            <a:extLst>
              <a:ext uri="{FF2B5EF4-FFF2-40B4-BE49-F238E27FC236}">
                <a16:creationId xmlns:a16="http://schemas.microsoft.com/office/drawing/2014/main" id="{15168967-F306-5928-5668-D7F2197CCB7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67461" y="1891736"/>
            <a:ext cx="1492525" cy="783576"/>
          </a:xfrm>
          <a:prstGeom prst="rect">
            <a:avLst/>
          </a:prstGeom>
        </p:spPr>
      </p:pic>
      <p:sp>
        <p:nvSpPr>
          <p:cNvPr id="13" name="Rectangle 12">
            <a:extLst>
              <a:ext uri="{FF2B5EF4-FFF2-40B4-BE49-F238E27FC236}">
                <a16:creationId xmlns:a16="http://schemas.microsoft.com/office/drawing/2014/main" id="{364ABA51-CFA2-8FFE-9D3D-B0C9946ED9EC}"/>
              </a:ext>
            </a:extLst>
          </p:cNvPr>
          <p:cNvSpPr/>
          <p:nvPr/>
        </p:nvSpPr>
        <p:spPr>
          <a:xfrm>
            <a:off x="6852220" y="249954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4" name="Picture 16">
            <a:extLst>
              <a:ext uri="{FF2B5EF4-FFF2-40B4-BE49-F238E27FC236}">
                <a16:creationId xmlns:a16="http://schemas.microsoft.com/office/drawing/2014/main" id="{62C3685D-B3CD-D29A-1BD8-F8D6138A142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161184" y="2571592"/>
            <a:ext cx="1023976" cy="957417"/>
          </a:xfrm>
          <a:prstGeom prst="rect">
            <a:avLst/>
          </a:prstGeom>
        </p:spPr>
      </p:pic>
      <p:sp>
        <p:nvSpPr>
          <p:cNvPr id="15" name="ZoneTexte 14">
            <a:extLst>
              <a:ext uri="{FF2B5EF4-FFF2-40B4-BE49-F238E27FC236}">
                <a16:creationId xmlns:a16="http://schemas.microsoft.com/office/drawing/2014/main" id="{12E29645-396C-C044-047E-91466A15BEA4}"/>
              </a:ext>
            </a:extLst>
          </p:cNvPr>
          <p:cNvSpPr txBox="1"/>
          <p:nvPr/>
        </p:nvSpPr>
        <p:spPr>
          <a:xfrm>
            <a:off x="7383902" y="3838480"/>
            <a:ext cx="543739" cy="335926"/>
          </a:xfrm>
          <a:prstGeom prst="rect">
            <a:avLst/>
          </a:prstGeom>
          <a:noFill/>
        </p:spPr>
        <p:txBody>
          <a:bodyPr wrap="none" rtlCol="0">
            <a:spAutoFit/>
          </a:bodyPr>
          <a:lstStyle/>
          <a:p>
            <a:r>
              <a:rPr lang="fr-CA" sz="1583">
                <a:solidFill>
                  <a:schemeClr val="bg1"/>
                </a:solidFill>
              </a:rPr>
              <a:t>Pipe</a:t>
            </a:r>
          </a:p>
        </p:txBody>
      </p:sp>
      <p:sp>
        <p:nvSpPr>
          <p:cNvPr id="16" name="Rectangle 15">
            <a:extLst>
              <a:ext uri="{FF2B5EF4-FFF2-40B4-BE49-F238E27FC236}">
                <a16:creationId xmlns:a16="http://schemas.microsoft.com/office/drawing/2014/main" id="{307DD9BF-0116-8186-0DDE-B20B82F1BCA4}"/>
              </a:ext>
            </a:extLst>
          </p:cNvPr>
          <p:cNvSpPr/>
          <p:nvPr/>
        </p:nvSpPr>
        <p:spPr>
          <a:xfrm>
            <a:off x="332269" y="3464348"/>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7" name="Picture 28">
            <a:extLst>
              <a:ext uri="{FF2B5EF4-FFF2-40B4-BE49-F238E27FC236}">
                <a16:creationId xmlns:a16="http://schemas.microsoft.com/office/drawing/2014/main" id="{60A72478-FBDC-5541-F7AE-E29C82FE2613}"/>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57586" y="3564475"/>
            <a:ext cx="1236859" cy="922022"/>
          </a:xfrm>
          <a:prstGeom prst="rect">
            <a:avLst/>
          </a:prstGeom>
        </p:spPr>
      </p:pic>
      <p:sp>
        <p:nvSpPr>
          <p:cNvPr id="18" name="ZoneTexte 17">
            <a:extLst>
              <a:ext uri="{FF2B5EF4-FFF2-40B4-BE49-F238E27FC236}">
                <a16:creationId xmlns:a16="http://schemas.microsoft.com/office/drawing/2014/main" id="{10F6705E-2E74-542A-911F-70C53EF51085}"/>
              </a:ext>
            </a:extLst>
          </p:cNvPr>
          <p:cNvSpPr txBox="1"/>
          <p:nvPr/>
        </p:nvSpPr>
        <p:spPr>
          <a:xfrm>
            <a:off x="856006" y="4751379"/>
            <a:ext cx="622030" cy="335926"/>
          </a:xfrm>
          <a:prstGeom prst="rect">
            <a:avLst/>
          </a:prstGeom>
          <a:noFill/>
        </p:spPr>
        <p:txBody>
          <a:bodyPr wrap="none" rtlCol="0">
            <a:spAutoFit/>
          </a:bodyPr>
          <a:lstStyle/>
          <a:p>
            <a:r>
              <a:rPr lang="fr-CA" sz="1583" err="1">
                <a:solidFill>
                  <a:schemeClr val="bg1"/>
                </a:solidFill>
              </a:rPr>
              <a:t>Meat</a:t>
            </a:r>
            <a:endParaRPr lang="fr-CA" sz="1583">
              <a:solidFill>
                <a:schemeClr val="bg1"/>
              </a:solidFill>
            </a:endParaRPr>
          </a:p>
        </p:txBody>
      </p:sp>
      <p:sp>
        <p:nvSpPr>
          <p:cNvPr id="19" name="Rectangle 18">
            <a:extLst>
              <a:ext uri="{FF2B5EF4-FFF2-40B4-BE49-F238E27FC236}">
                <a16:creationId xmlns:a16="http://schemas.microsoft.com/office/drawing/2014/main" id="{5CF040E2-AD31-B124-B93B-9B154DE649B5}"/>
              </a:ext>
            </a:extLst>
          </p:cNvPr>
          <p:cNvSpPr/>
          <p:nvPr/>
        </p:nvSpPr>
        <p:spPr>
          <a:xfrm>
            <a:off x="6852220" y="4374800"/>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a:p>
            <a:pPr algn="ctr"/>
            <a:endParaRPr lang="fr-CA" sz="1583"/>
          </a:p>
          <a:p>
            <a:pPr algn="ctr"/>
            <a:endParaRPr lang="fr-CA" sz="1583"/>
          </a:p>
          <a:p>
            <a:pPr algn="ctr"/>
            <a:endParaRPr lang="fr-CA" sz="1583"/>
          </a:p>
          <a:p>
            <a:pPr algn="ctr"/>
            <a:endParaRPr lang="fr-CA" sz="1583"/>
          </a:p>
          <a:p>
            <a:pPr algn="ctr"/>
            <a:r>
              <a:rPr lang="fr-CA" sz="1583" err="1"/>
              <a:t>Firearm</a:t>
            </a:r>
            <a:endParaRPr lang="fr-CA" sz="1583"/>
          </a:p>
        </p:txBody>
      </p:sp>
      <p:pic>
        <p:nvPicPr>
          <p:cNvPr id="20" name="Picture 23">
            <a:extLst>
              <a:ext uri="{FF2B5EF4-FFF2-40B4-BE49-F238E27FC236}">
                <a16:creationId xmlns:a16="http://schemas.microsoft.com/office/drawing/2014/main" id="{87E32E4E-CC61-9D0F-259B-61645F2A4C8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176517">
            <a:off x="7088082" y="4416779"/>
            <a:ext cx="1215777" cy="1276408"/>
          </a:xfrm>
          <a:prstGeom prst="rect">
            <a:avLst/>
          </a:prstGeom>
        </p:spPr>
      </p:pic>
      <p:sp>
        <p:nvSpPr>
          <p:cNvPr id="35" name="Rectangle 34">
            <a:extLst>
              <a:ext uri="{FF2B5EF4-FFF2-40B4-BE49-F238E27FC236}">
                <a16:creationId xmlns:a16="http://schemas.microsoft.com/office/drawing/2014/main" id="{AA8460EC-D424-A5DA-FB3C-7183F4754893}"/>
              </a:ext>
            </a:extLst>
          </p:cNvPr>
          <p:cNvSpPr/>
          <p:nvPr/>
        </p:nvSpPr>
        <p:spPr>
          <a:xfrm>
            <a:off x="4816959" y="5086605"/>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36" name="Picture 15">
            <a:extLst>
              <a:ext uri="{FF2B5EF4-FFF2-40B4-BE49-F238E27FC236}">
                <a16:creationId xmlns:a16="http://schemas.microsoft.com/office/drawing/2014/main" id="{6A0809F2-5DE6-963E-9F6B-DE9087F86E1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120466" y="5167793"/>
            <a:ext cx="1025014" cy="958388"/>
          </a:xfrm>
          <a:prstGeom prst="rect">
            <a:avLst/>
          </a:prstGeom>
        </p:spPr>
      </p:pic>
      <p:sp>
        <p:nvSpPr>
          <p:cNvPr id="37" name="ZoneTexte 36">
            <a:extLst>
              <a:ext uri="{FF2B5EF4-FFF2-40B4-BE49-F238E27FC236}">
                <a16:creationId xmlns:a16="http://schemas.microsoft.com/office/drawing/2014/main" id="{0B568AEC-03E9-A92E-7C71-3606D29CC7A2}"/>
              </a:ext>
            </a:extLst>
          </p:cNvPr>
          <p:cNvSpPr txBox="1"/>
          <p:nvPr/>
        </p:nvSpPr>
        <p:spPr>
          <a:xfrm>
            <a:off x="5024868" y="6391197"/>
            <a:ext cx="1215397" cy="335926"/>
          </a:xfrm>
          <a:prstGeom prst="rect">
            <a:avLst/>
          </a:prstGeom>
          <a:noFill/>
        </p:spPr>
        <p:txBody>
          <a:bodyPr wrap="none" rtlCol="0">
            <a:spAutoFit/>
          </a:bodyPr>
          <a:lstStyle/>
          <a:p>
            <a:r>
              <a:rPr lang="fr-CA" sz="1583">
                <a:solidFill>
                  <a:schemeClr val="bg1"/>
                </a:solidFill>
              </a:rPr>
              <a:t>Ammunition</a:t>
            </a:r>
          </a:p>
        </p:txBody>
      </p:sp>
      <p:sp>
        <p:nvSpPr>
          <p:cNvPr id="40" name="Rectangle 39">
            <a:extLst>
              <a:ext uri="{FF2B5EF4-FFF2-40B4-BE49-F238E27FC236}">
                <a16:creationId xmlns:a16="http://schemas.microsoft.com/office/drawing/2014/main" id="{4CE336D9-8218-484B-D098-011DB2D3C6E4}"/>
              </a:ext>
            </a:extLst>
          </p:cNvPr>
          <p:cNvSpPr/>
          <p:nvPr/>
        </p:nvSpPr>
        <p:spPr>
          <a:xfrm>
            <a:off x="2737411" y="5117759"/>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50" name="Picture 26">
            <a:extLst>
              <a:ext uri="{FF2B5EF4-FFF2-40B4-BE49-F238E27FC236}">
                <a16:creationId xmlns:a16="http://schemas.microsoft.com/office/drawing/2014/main" id="{42FAB5AE-DA03-E8A3-FABA-1F6C41846F94}"/>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3214930" y="5267649"/>
            <a:ext cx="905834" cy="1114872"/>
          </a:xfrm>
          <a:prstGeom prst="rect">
            <a:avLst/>
          </a:prstGeom>
        </p:spPr>
      </p:pic>
      <p:sp>
        <p:nvSpPr>
          <p:cNvPr id="51" name="ZoneTexte 50">
            <a:extLst>
              <a:ext uri="{FF2B5EF4-FFF2-40B4-BE49-F238E27FC236}">
                <a16:creationId xmlns:a16="http://schemas.microsoft.com/office/drawing/2014/main" id="{CFA40CDA-D3E1-B621-9C37-134CF96BB80E}"/>
              </a:ext>
            </a:extLst>
          </p:cNvPr>
          <p:cNvSpPr txBox="1"/>
          <p:nvPr/>
        </p:nvSpPr>
        <p:spPr>
          <a:xfrm>
            <a:off x="3268421" y="6425726"/>
            <a:ext cx="609462" cy="335926"/>
          </a:xfrm>
          <a:prstGeom prst="rect">
            <a:avLst/>
          </a:prstGeom>
          <a:noFill/>
        </p:spPr>
        <p:txBody>
          <a:bodyPr wrap="none" rtlCol="0">
            <a:spAutoFit/>
          </a:bodyPr>
          <a:lstStyle/>
          <a:p>
            <a:r>
              <a:rPr lang="fr-CA" sz="1583" err="1">
                <a:solidFill>
                  <a:schemeClr val="bg1"/>
                </a:solidFill>
              </a:rPr>
              <a:t>Flour</a:t>
            </a:r>
            <a:endParaRPr lang="fr-CA" sz="1583">
              <a:solidFill>
                <a:schemeClr val="bg1"/>
              </a:solidFill>
            </a:endParaRPr>
          </a:p>
        </p:txBody>
      </p:sp>
      <p:sp>
        <p:nvSpPr>
          <p:cNvPr id="39" name="Ellipse 38">
            <a:extLst>
              <a:ext uri="{FF2B5EF4-FFF2-40B4-BE49-F238E27FC236}">
                <a16:creationId xmlns:a16="http://schemas.microsoft.com/office/drawing/2014/main" id="{EDAFF400-2A5C-21C2-C04E-769B70164E3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4" name="Group 4"/>
          <p:cNvGrpSpPr/>
          <p:nvPr/>
        </p:nvGrpSpPr>
        <p:grpSpPr>
          <a:xfrm>
            <a:off x="0" y="726320"/>
            <a:ext cx="7886451" cy="721061"/>
            <a:chOff x="0" y="0"/>
            <a:chExt cx="3335997" cy="487901"/>
          </a:xfrm>
        </p:grpSpPr>
        <p:sp>
          <p:nvSpPr>
            <p:cNvPr id="5" name="Freeform 5"/>
            <p:cNvSpPr/>
            <p:nvPr/>
          </p:nvSpPr>
          <p:spPr>
            <a:xfrm>
              <a:off x="0" y="0"/>
              <a:ext cx="3335997" cy="487901"/>
            </a:xfrm>
            <a:custGeom>
              <a:avLst/>
              <a:gdLst/>
              <a:ahLst/>
              <a:cxnLst/>
              <a:rect l="l" t="t" r="r" b="b"/>
              <a:pathLst>
                <a:path w="3335997" h="487901">
                  <a:moveTo>
                    <a:pt x="0" y="0"/>
                  </a:moveTo>
                  <a:lnTo>
                    <a:pt x="3335997" y="0"/>
                  </a:lnTo>
                  <a:lnTo>
                    <a:pt x="3335997" y="487901"/>
                  </a:lnTo>
                  <a:lnTo>
                    <a:pt x="0" y="487901"/>
                  </a:lnTo>
                  <a:close/>
                </a:path>
              </a:pathLst>
            </a:custGeom>
            <a:solidFill>
              <a:srgbClr val="1E6090"/>
            </a:solidFill>
          </p:spPr>
          <p:txBody>
            <a:bodyPr/>
            <a:lstStyle/>
            <a:p>
              <a:endParaRPr lang="fr-CA"/>
            </a:p>
          </p:txBody>
        </p:sp>
      </p:grpSp>
      <p:pic>
        <p:nvPicPr>
          <p:cNvPr id="8" name="Picture 8"/>
          <p:cNvPicPr>
            <a:picLocks noChangeAspect="1"/>
          </p:cNvPicPr>
          <p:nvPr/>
        </p:nvPicPr>
        <p:blipFill>
          <a:blip r:embed="rId3"/>
          <a:srcRect t="37136" r="1258"/>
          <a:stretch>
            <a:fillRect/>
          </a:stretch>
        </p:blipFill>
        <p:spPr>
          <a:xfrm>
            <a:off x="7917527" y="500856"/>
            <a:ext cx="1226473" cy="659366"/>
          </a:xfrm>
          <a:prstGeom prst="rect">
            <a:avLst/>
          </a:prstGeom>
        </p:spPr>
      </p:pic>
      <p:pic>
        <p:nvPicPr>
          <p:cNvPr id="16" name="Picture 16"/>
          <p:cNvPicPr>
            <a:picLocks noChangeAspect="1"/>
          </p:cNvPicPr>
          <p:nvPr/>
        </p:nvPicPr>
        <p:blipFill>
          <a:blip r:embed="rId4"/>
          <a:srcRect/>
          <a:stretch>
            <a:fillRect/>
          </a:stretch>
        </p:blipFill>
        <p:spPr>
          <a:xfrm rot="20678573">
            <a:off x="5697977" y="1611853"/>
            <a:ext cx="3069330" cy="2057464"/>
          </a:xfrm>
          <a:prstGeom prst="rect">
            <a:avLst/>
          </a:prstGeom>
        </p:spPr>
      </p:pic>
      <p:sp>
        <p:nvSpPr>
          <p:cNvPr id="17" name="TextBox 17"/>
          <p:cNvSpPr txBox="1"/>
          <p:nvPr/>
        </p:nvSpPr>
        <p:spPr>
          <a:xfrm>
            <a:off x="0" y="780445"/>
            <a:ext cx="7886451" cy="588238"/>
          </a:xfrm>
          <a:prstGeom prst="rect">
            <a:avLst/>
          </a:prstGeom>
        </p:spPr>
        <p:txBody>
          <a:bodyPr wrap="square" lIns="0" tIns="0" rIns="0" bIns="0" rtlCol="0" anchor="t">
            <a:spAutoFit/>
          </a:bodyPr>
          <a:lstStyle/>
          <a:p>
            <a:pPr algn="ctr">
              <a:lnSpc>
                <a:spcPts val="2363"/>
              </a:lnSpc>
            </a:pP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With the Hudson's Bay company in our territory, contacts between Inuit and Europeans became more frequent, </a:t>
            </a:r>
            <a:r>
              <a:rPr lang="en-US" sz="1500" dirty="0" err="1">
                <a:solidFill>
                  <a:srgbClr val="F7FBFF"/>
                </a:solidFill>
                <a:latin typeface="Open Sans" panose="020B0606030504020204" pitchFamily="34" charset="0"/>
                <a:ea typeface="Open Sans" panose="020B0606030504020204" pitchFamily="34" charset="0"/>
                <a:cs typeface="Open Sans" panose="020B0606030504020204" pitchFamily="34" charset="0"/>
              </a:rPr>
              <a:t>Qallunaat</a:t>
            </a: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F7FBFF"/>
                </a:solidFill>
                <a:latin typeface="Open Sans" panose="020B0606030504020204" pitchFamily="34" charset="0"/>
                <a:ea typeface="Open Sans" panose="020B0606030504020204" pitchFamily="34" charset="0"/>
                <a:cs typeface="Open Sans" panose="020B0606030504020204" pitchFamily="34" charset="0"/>
              </a:rPr>
              <a:t>missionnaries</a:t>
            </a: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 came to the North.  </a:t>
            </a:r>
          </a:p>
        </p:txBody>
      </p:sp>
      <p:sp>
        <p:nvSpPr>
          <p:cNvPr id="18" name="TextBox 18"/>
          <p:cNvSpPr txBox="1"/>
          <p:nvPr/>
        </p:nvSpPr>
        <p:spPr>
          <a:xfrm>
            <a:off x="1676978" y="185735"/>
            <a:ext cx="5790044"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1900's : The missionaries</a:t>
            </a:r>
          </a:p>
        </p:txBody>
      </p:sp>
      <p:grpSp>
        <p:nvGrpSpPr>
          <p:cNvPr id="28" name="Groupe 27">
            <a:extLst>
              <a:ext uri="{FF2B5EF4-FFF2-40B4-BE49-F238E27FC236}">
                <a16:creationId xmlns:a16="http://schemas.microsoft.com/office/drawing/2014/main" id="{D7CA4FBE-0268-3BF1-835B-93CB6E53CF2C}"/>
              </a:ext>
            </a:extLst>
          </p:cNvPr>
          <p:cNvGrpSpPr/>
          <p:nvPr/>
        </p:nvGrpSpPr>
        <p:grpSpPr>
          <a:xfrm>
            <a:off x="4631611" y="3566671"/>
            <a:ext cx="2269210" cy="1954125"/>
            <a:chOff x="-1823997" y="5313708"/>
            <a:chExt cx="2420491" cy="2084400"/>
          </a:xfrm>
        </p:grpSpPr>
        <p:grpSp>
          <p:nvGrpSpPr>
            <p:cNvPr id="6" name="Group 6"/>
            <p:cNvGrpSpPr/>
            <p:nvPr/>
          </p:nvGrpSpPr>
          <p:grpSpPr>
            <a:xfrm>
              <a:off x="-1823997" y="5313708"/>
              <a:ext cx="2397743" cy="2084400"/>
              <a:chOff x="-6889439" y="2968592"/>
              <a:chExt cx="5428200" cy="4718828"/>
            </a:xfrm>
          </p:grpSpPr>
          <p:sp>
            <p:nvSpPr>
              <p:cNvPr id="7" name="Freeform 7"/>
              <p:cNvSpPr/>
              <p:nvPr/>
            </p:nvSpPr>
            <p:spPr>
              <a:xfrm>
                <a:off x="-6889439" y="2968592"/>
                <a:ext cx="5428200" cy="4718828"/>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20" name="TextBox 20"/>
            <p:cNvSpPr txBox="1"/>
            <p:nvPr/>
          </p:nvSpPr>
          <p:spPr>
            <a:xfrm>
              <a:off x="-1741756" y="5405037"/>
              <a:ext cx="2338250" cy="1723549"/>
            </a:xfrm>
            <a:prstGeom prst="rect">
              <a:avLst/>
            </a:prstGeom>
          </p:spPr>
          <p:txBody>
            <a:bodyPr lIns="0" tIns="0" rIns="0" bIns="0" rtlCol="0" anchor="t">
              <a:spAutoFit/>
            </a:bodyPr>
            <a:lstStyle/>
            <a:p>
              <a:pPr algn="ctr">
                <a:lnSpc>
                  <a:spcPts val="1755"/>
                </a:lnSpc>
              </a:pPr>
              <a:r>
                <a:rPr lang="en-US" sz="1500" dirty="0">
                  <a:solidFill>
                    <a:srgbClr val="000000"/>
                  </a:solidFill>
                  <a:latin typeface="Open Sans Light"/>
                </a:rPr>
                <a:t>Inuit had no writing before the 1875's. Syllabics as we know today have been introduced by Anglican missionaries. They did it to translate the Bible. </a:t>
              </a:r>
            </a:p>
          </p:txBody>
        </p:sp>
      </p:grpSp>
      <p:pic>
        <p:nvPicPr>
          <p:cNvPr id="27" name="Image 26">
            <a:extLst>
              <a:ext uri="{FF2B5EF4-FFF2-40B4-BE49-F238E27FC236}">
                <a16:creationId xmlns:a16="http://schemas.microsoft.com/office/drawing/2014/main" id="{9040475A-A684-FA03-DE76-EC31DC6118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482" y="2347815"/>
            <a:ext cx="4228011" cy="33824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D40527C2-362B-986F-4F17-F35B8BD411E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24</a:t>
            </a:r>
          </a:p>
        </p:txBody>
      </p:sp>
      <p:pic>
        <p:nvPicPr>
          <p:cNvPr id="15" name="Picture 15"/>
          <p:cNvPicPr>
            <a:picLocks noChangeAspect="1"/>
          </p:cNvPicPr>
          <p:nvPr/>
        </p:nvPicPr>
        <p:blipFill rotWithShape="1">
          <a:blip r:embed="rId6"/>
          <a:srcRect b="13531"/>
          <a:stretch/>
        </p:blipFill>
        <p:spPr>
          <a:xfrm>
            <a:off x="0" y="4064987"/>
            <a:ext cx="1403985" cy="2793013"/>
          </a:xfrm>
          <a:prstGeom prst="rect">
            <a:avLst/>
          </a:prstGeom>
        </p:spPr>
      </p:pic>
      <p:sp>
        <p:nvSpPr>
          <p:cNvPr id="13" name="Bulle rectangulaire à coins arrondis 12">
            <a:extLst>
              <a:ext uri="{FF2B5EF4-FFF2-40B4-BE49-F238E27FC236}">
                <a16:creationId xmlns:a16="http://schemas.microsoft.com/office/drawing/2014/main" id="{3F074D5F-A42C-A5BF-27DD-F6F1B05EC88E}"/>
              </a:ext>
            </a:extLst>
          </p:cNvPr>
          <p:cNvSpPr/>
          <p:nvPr/>
        </p:nvSpPr>
        <p:spPr>
          <a:xfrm>
            <a:off x="85406" y="1494777"/>
            <a:ext cx="3835430" cy="817461"/>
          </a:xfrm>
          <a:prstGeom prst="wedgeRoundRectCallout">
            <a:avLst>
              <a:gd name="adj1" fmla="val -43906"/>
              <a:gd name="adj2" fmla="val 319010"/>
              <a:gd name="adj3" fmla="val 16667"/>
            </a:avLst>
          </a:prstGeom>
          <a:solidFill>
            <a:schemeClr val="accent1">
              <a:lumMod val="60000"/>
              <a:lumOff val="4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extBox 19"/>
          <p:cNvSpPr txBox="1"/>
          <p:nvPr/>
        </p:nvSpPr>
        <p:spPr>
          <a:xfrm>
            <a:off x="38096" y="1557716"/>
            <a:ext cx="3882740" cy="692497"/>
          </a:xfrm>
          <a:prstGeom prst="rect">
            <a:avLst/>
          </a:prstGeom>
        </p:spPr>
        <p:txBody>
          <a:bodyPr wrap="square" lIns="0" tIns="0" rIns="0" bIns="0" rtlCol="0" anchor="t">
            <a:spAutoFit/>
          </a:bodyPr>
          <a:lstStyle/>
          <a:p>
            <a:pPr algn="ctr">
              <a:lnSpc>
                <a:spcPts val="1798"/>
              </a:lnSpc>
            </a:pPr>
            <a:r>
              <a:rPr lang="en-US" sz="1500" dirty="0">
                <a:solidFill>
                  <a:srgbClr val="F7FBFF"/>
                </a:solidFill>
                <a:latin typeface="Open Sans Light"/>
              </a:rPr>
              <a:t>I am a missionary. I came to the North to share the Christian religion with the Inuit and teach them.</a:t>
            </a:r>
          </a:p>
        </p:txBody>
      </p:sp>
      <p:pic>
        <p:nvPicPr>
          <p:cNvPr id="22" name="Graphique 21" descr="Badge Question Mark avec un remplissage uni">
            <a:extLst>
              <a:ext uri="{FF2B5EF4-FFF2-40B4-BE49-F238E27FC236}">
                <a16:creationId xmlns:a16="http://schemas.microsoft.com/office/drawing/2014/main" id="{6892DEA4-AF6F-8F9D-6520-44FBFADDDF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681938">
            <a:off x="6558928" y="3164403"/>
            <a:ext cx="623758" cy="623758"/>
          </a:xfrm>
          <a:prstGeom prst="rect">
            <a:avLst/>
          </a:prstGeom>
        </p:spPr>
      </p:pic>
      <p:sp>
        <p:nvSpPr>
          <p:cNvPr id="23" name="TextBox 11">
            <a:extLst>
              <a:ext uri="{FF2B5EF4-FFF2-40B4-BE49-F238E27FC236}">
                <a16:creationId xmlns:a16="http://schemas.microsoft.com/office/drawing/2014/main" id="{BF0689E2-603F-F495-D05F-8CF126D1DD10}"/>
              </a:ext>
            </a:extLst>
          </p:cNvPr>
          <p:cNvSpPr txBox="1"/>
          <p:nvPr/>
        </p:nvSpPr>
        <p:spPr>
          <a:xfrm>
            <a:off x="4460975" y="3214652"/>
            <a:ext cx="1839434" cy="352019"/>
          </a:xfrm>
          <a:prstGeom prst="rect">
            <a:avLst/>
          </a:prstGeom>
        </p:spPr>
        <p:txBody>
          <a:bodyPr wrap="square" lIns="0" tIns="0" rIns="0" bIns="0" rtlCol="0" anchor="t">
            <a:spAutoFit/>
          </a:bodyPr>
          <a:lstStyle/>
          <a:p>
            <a:pPr algn="ctr">
              <a:lnSpc>
                <a:spcPts val="3149"/>
              </a:lnSpc>
            </a:pPr>
            <a:r>
              <a:rPr lang="en-US" sz="1400">
                <a:solidFill>
                  <a:schemeClr val="tx2">
                    <a:lumMod val="75000"/>
                  </a:schemeClr>
                </a:solidFill>
                <a:latin typeface="League Spartan"/>
              </a:rPr>
              <a:t>Did you know…</a:t>
            </a:r>
          </a:p>
        </p:txBody>
      </p:sp>
      <p:pic>
        <p:nvPicPr>
          <p:cNvPr id="14" name="Picture 14"/>
          <p:cNvPicPr>
            <a:picLocks noChangeAspect="1"/>
          </p:cNvPicPr>
          <p:nvPr/>
        </p:nvPicPr>
        <p:blipFill>
          <a:blip r:embed="rId9"/>
          <a:srcRect/>
          <a:stretch>
            <a:fillRect/>
          </a:stretch>
        </p:blipFill>
        <p:spPr>
          <a:xfrm>
            <a:off x="3538982" y="4903875"/>
            <a:ext cx="2066035" cy="195412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79834" y="1076305"/>
            <a:ext cx="1577981" cy="1577981"/>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0524" y="2706024"/>
            <a:ext cx="1287853" cy="1257266"/>
          </a:xfrm>
          <a:prstGeom prst="rect">
            <a:avLst/>
          </a:prstGeom>
        </p:spPr>
      </p:pic>
      <p:grpSp>
        <p:nvGrpSpPr>
          <p:cNvPr id="6" name="Group 6"/>
          <p:cNvGrpSpPr/>
          <p:nvPr/>
        </p:nvGrpSpPr>
        <p:grpSpPr>
          <a:xfrm>
            <a:off x="1434772" y="3599093"/>
            <a:ext cx="4929185" cy="494601"/>
            <a:chOff x="0" y="0"/>
            <a:chExt cx="1660404" cy="461156"/>
          </a:xfrm>
        </p:grpSpPr>
        <p:sp>
          <p:nvSpPr>
            <p:cNvPr id="7" name="Freeform 7"/>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rgbClr val="5F7783"/>
            </a:solidFill>
          </p:spPr>
          <p:txBody>
            <a:bodyPr/>
            <a:lstStyle/>
            <a:p>
              <a:endParaRPr lang="fr-CA"/>
            </a:p>
          </p:txBody>
        </p:sp>
      </p:grpSp>
      <p:sp>
        <p:nvSpPr>
          <p:cNvPr id="15" name="TextBox 15"/>
          <p:cNvSpPr txBox="1"/>
          <p:nvPr/>
        </p:nvSpPr>
        <p:spPr>
          <a:xfrm>
            <a:off x="1356890" y="3702720"/>
            <a:ext cx="5007066" cy="270843"/>
          </a:xfrm>
          <a:prstGeom prst="rect">
            <a:avLst/>
          </a:prstGeom>
        </p:spPr>
        <p:txBody>
          <a:bodyPr wrap="square" lIns="0" tIns="0" rIns="0" bIns="0" rtlCol="0" anchor="t">
            <a:spAutoFit/>
          </a:bodyPr>
          <a:lstStyle/>
          <a:p>
            <a:pPr algn="ctr">
              <a:lnSpc>
                <a:spcPts val="2264"/>
              </a:lnSpc>
            </a:pPr>
            <a:r>
              <a:rPr lang="en-US" sz="1500" dirty="0">
                <a:solidFill>
                  <a:srgbClr val="F7FBFF"/>
                </a:solidFill>
                <a:latin typeface="Open Sans Light"/>
              </a:rPr>
              <a:t>The HBC closed many of their trading posts in 1932</a:t>
            </a:r>
          </a:p>
        </p:txBody>
      </p:sp>
      <p:grpSp>
        <p:nvGrpSpPr>
          <p:cNvPr id="10" name="Groupe 9">
            <a:extLst>
              <a:ext uri="{FF2B5EF4-FFF2-40B4-BE49-F238E27FC236}">
                <a16:creationId xmlns:a16="http://schemas.microsoft.com/office/drawing/2014/main" id="{CCE28DAC-572E-AFF4-4892-10BC23BD49C7}"/>
              </a:ext>
            </a:extLst>
          </p:cNvPr>
          <p:cNvGrpSpPr/>
          <p:nvPr/>
        </p:nvGrpSpPr>
        <p:grpSpPr>
          <a:xfrm>
            <a:off x="290593" y="1109613"/>
            <a:ext cx="6659466" cy="1442930"/>
            <a:chOff x="1828800" y="831640"/>
            <a:chExt cx="4948102" cy="1651945"/>
          </a:xfrm>
        </p:grpSpPr>
        <p:grpSp>
          <p:nvGrpSpPr>
            <p:cNvPr id="3" name="Group 3"/>
            <p:cNvGrpSpPr/>
            <p:nvPr/>
          </p:nvGrpSpPr>
          <p:grpSpPr>
            <a:xfrm>
              <a:off x="1828800" y="831640"/>
              <a:ext cx="4948102" cy="1651945"/>
              <a:chOff x="0" y="0"/>
              <a:chExt cx="9008066" cy="3033896"/>
            </a:xfrm>
          </p:grpSpPr>
          <p:sp>
            <p:nvSpPr>
              <p:cNvPr id="4" name="Freeform 4"/>
              <p:cNvSpPr/>
              <p:nvPr/>
            </p:nvSpPr>
            <p:spPr>
              <a:xfrm>
                <a:off x="0" y="0"/>
                <a:ext cx="9008066" cy="3033896"/>
              </a:xfrm>
              <a:custGeom>
                <a:avLst/>
                <a:gdLst/>
                <a:ahLst/>
                <a:cxnLst/>
                <a:rect l="l" t="t" r="r" b="b"/>
                <a:pathLst>
                  <a:path w="9008066" h="3033896">
                    <a:moveTo>
                      <a:pt x="496570" y="0"/>
                    </a:moveTo>
                    <a:lnTo>
                      <a:pt x="496570" y="3033896"/>
                    </a:lnTo>
                    <a:lnTo>
                      <a:pt x="7261816" y="3033896"/>
                    </a:lnTo>
                    <a:lnTo>
                      <a:pt x="7261816" y="0"/>
                    </a:lnTo>
                    <a:cubicBezTo>
                      <a:pt x="7261816" y="0"/>
                      <a:pt x="496570" y="0"/>
                      <a:pt x="496570" y="0"/>
                    </a:cubicBezTo>
                    <a:close/>
                    <a:moveTo>
                      <a:pt x="7758386" y="485006"/>
                    </a:moveTo>
                    <a:lnTo>
                      <a:pt x="7758386" y="455887"/>
                    </a:lnTo>
                    <a:cubicBezTo>
                      <a:pt x="7758386" y="222250"/>
                      <a:pt x="7536136" y="0"/>
                      <a:pt x="7261816" y="0"/>
                    </a:cubicBezTo>
                    <a:lnTo>
                      <a:pt x="7261816" y="3033896"/>
                    </a:lnTo>
                    <a:cubicBezTo>
                      <a:pt x="7536136" y="3033896"/>
                      <a:pt x="7758386" y="2811646"/>
                      <a:pt x="7758386" y="2537326"/>
                    </a:cubicBezTo>
                    <a:lnTo>
                      <a:pt x="7758386" y="957446"/>
                    </a:lnTo>
                    <a:cubicBezTo>
                      <a:pt x="8266386" y="972686"/>
                      <a:pt x="8770576" y="948556"/>
                      <a:pt x="9008066" y="991736"/>
                    </a:cubicBezTo>
                    <a:cubicBezTo>
                      <a:pt x="8604206" y="805046"/>
                      <a:pt x="8169866" y="669156"/>
                      <a:pt x="7758386" y="485006"/>
                    </a:cubicBezTo>
                    <a:close/>
                    <a:moveTo>
                      <a:pt x="0" y="455887"/>
                    </a:moveTo>
                    <a:lnTo>
                      <a:pt x="0" y="2537326"/>
                    </a:lnTo>
                    <a:cubicBezTo>
                      <a:pt x="0" y="2811646"/>
                      <a:pt x="222250" y="3033896"/>
                      <a:pt x="496570" y="3033896"/>
                    </a:cubicBezTo>
                    <a:lnTo>
                      <a:pt x="496570" y="0"/>
                    </a:lnTo>
                    <a:cubicBezTo>
                      <a:pt x="222250" y="0"/>
                      <a:pt x="0" y="222250"/>
                      <a:pt x="0" y="455887"/>
                    </a:cubicBezTo>
                    <a:close/>
                  </a:path>
                </a:pathLst>
              </a:custGeom>
              <a:solidFill>
                <a:srgbClr val="9AA7B2"/>
              </a:solidFill>
            </p:spPr>
            <p:txBody>
              <a:bodyPr/>
              <a:lstStyle/>
              <a:p>
                <a:endParaRPr lang="fr-CA"/>
              </a:p>
            </p:txBody>
          </p:sp>
        </p:grpSp>
        <p:sp>
          <p:nvSpPr>
            <p:cNvPr id="16" name="TextBox 16"/>
            <p:cNvSpPr txBox="1"/>
            <p:nvPr/>
          </p:nvSpPr>
          <p:spPr>
            <a:xfrm>
              <a:off x="1835331" y="1007353"/>
              <a:ext cx="4191000" cy="1157941"/>
            </a:xfrm>
            <a:prstGeom prst="rect">
              <a:avLst/>
            </a:prstGeom>
          </p:spPr>
          <p:txBody>
            <a:bodyPr wrap="square" lIns="0" tIns="0" rIns="0" bIns="0" rtlCol="0" anchor="t">
              <a:spAutoFit/>
            </a:bodyPr>
            <a:lstStyle/>
            <a:p>
              <a:pPr algn="ctr">
                <a:lnSpc>
                  <a:spcPts val="2047"/>
                </a:lnSpc>
              </a:pPr>
              <a:r>
                <a:rPr lang="en-US" sz="1500" dirty="0">
                  <a:solidFill>
                    <a:srgbClr val="F7FBFF"/>
                  </a:solidFill>
                  <a:latin typeface="Open Sans Light"/>
                </a:rPr>
                <a:t>The </a:t>
              </a:r>
              <a:r>
                <a:rPr lang="en-US" sz="1500" dirty="0" err="1">
                  <a:solidFill>
                    <a:srgbClr val="F7FBFF"/>
                  </a:solidFill>
                  <a:latin typeface="Open Sans Light Bold"/>
                </a:rPr>
                <a:t>stockmarket</a:t>
              </a:r>
              <a:r>
                <a:rPr lang="en-US" sz="1500" dirty="0">
                  <a:solidFill>
                    <a:srgbClr val="F7FBFF"/>
                  </a:solidFill>
                  <a:latin typeface="Open Sans Light Bold"/>
                </a:rPr>
                <a:t> </a:t>
              </a:r>
              <a:r>
                <a:rPr lang="en-US" sz="1500" dirty="0" err="1">
                  <a:solidFill>
                    <a:srgbClr val="F7FBFF"/>
                  </a:solidFill>
                  <a:latin typeface="Open Sans Light Bold"/>
                </a:rPr>
                <a:t>krash</a:t>
              </a:r>
              <a:r>
                <a:rPr lang="en-US" sz="1500" dirty="0">
                  <a:solidFill>
                    <a:srgbClr val="F7FBFF"/>
                  </a:solidFill>
                  <a:latin typeface="Open Sans Light"/>
                </a:rPr>
                <a:t> of 1929 lead to a lot of instability : people in Europe had less money to buy expensive products such as fur. This meant the HBC couldn’t make as much money as before</a:t>
              </a:r>
            </a:p>
          </p:txBody>
        </p:sp>
      </p:grpSp>
      <p:pic>
        <p:nvPicPr>
          <p:cNvPr id="24" name="Picture 24"/>
          <p:cNvPicPr>
            <a:picLocks noChangeAspect="1"/>
          </p:cNvPicPr>
          <p:nvPr/>
        </p:nvPicPr>
        <p:blipFill>
          <a:blip r:embed="rId7"/>
          <a:srcRect t="40420" r="91" b="30561"/>
          <a:stretch>
            <a:fillRect/>
          </a:stretch>
        </p:blipFill>
        <p:spPr>
          <a:xfrm>
            <a:off x="7837331" y="505559"/>
            <a:ext cx="1240967" cy="304367"/>
          </a:xfrm>
          <a:prstGeom prst="rect">
            <a:avLst/>
          </a:prstGeom>
        </p:spPr>
      </p:pic>
      <p:sp>
        <p:nvSpPr>
          <p:cNvPr id="25" name="TextBox 25"/>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The end of nomadic life </a:t>
            </a:r>
          </a:p>
        </p:txBody>
      </p:sp>
      <p:grpSp>
        <p:nvGrpSpPr>
          <p:cNvPr id="11" name="Groupe 10">
            <a:extLst>
              <a:ext uri="{FF2B5EF4-FFF2-40B4-BE49-F238E27FC236}">
                <a16:creationId xmlns:a16="http://schemas.microsoft.com/office/drawing/2014/main" id="{46AB8572-8E31-165C-ED18-EC0D0B79BA9C}"/>
              </a:ext>
            </a:extLst>
          </p:cNvPr>
          <p:cNvGrpSpPr/>
          <p:nvPr/>
        </p:nvGrpSpPr>
        <p:grpSpPr>
          <a:xfrm>
            <a:off x="1345605" y="2722635"/>
            <a:ext cx="7800873" cy="706365"/>
            <a:chOff x="2408144" y="2597157"/>
            <a:chExt cx="6126257" cy="1032470"/>
          </a:xfrm>
        </p:grpSpPr>
        <p:grpSp>
          <p:nvGrpSpPr>
            <p:cNvPr id="34" name="Group 6">
              <a:extLst>
                <a:ext uri="{FF2B5EF4-FFF2-40B4-BE49-F238E27FC236}">
                  <a16:creationId xmlns:a16="http://schemas.microsoft.com/office/drawing/2014/main" id="{042B6301-6433-2F47-E0DA-D0B50B1EE02D}"/>
                </a:ext>
              </a:extLst>
            </p:cNvPr>
            <p:cNvGrpSpPr/>
            <p:nvPr/>
          </p:nvGrpSpPr>
          <p:grpSpPr>
            <a:xfrm>
              <a:off x="2465294" y="2597157"/>
              <a:ext cx="6069107" cy="1032470"/>
              <a:chOff x="0" y="0"/>
              <a:chExt cx="1660404" cy="461156"/>
            </a:xfrm>
          </p:grpSpPr>
          <p:sp>
            <p:nvSpPr>
              <p:cNvPr id="35" name="Freeform 7">
                <a:extLst>
                  <a:ext uri="{FF2B5EF4-FFF2-40B4-BE49-F238E27FC236}">
                    <a16:creationId xmlns:a16="http://schemas.microsoft.com/office/drawing/2014/main" id="{9484D906-76EF-E4ED-A49F-75CECF0E97E5}"/>
                  </a:ext>
                </a:extLst>
              </p:cNvPr>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chemeClr val="tx1">
                  <a:lumMod val="65000"/>
                  <a:lumOff val="35000"/>
                </a:schemeClr>
              </a:solidFill>
            </p:spPr>
            <p:txBody>
              <a:bodyPr/>
              <a:lstStyle/>
              <a:p>
                <a:endParaRPr lang="fr-CA"/>
              </a:p>
            </p:txBody>
          </p:sp>
        </p:grpSp>
        <p:sp>
          <p:nvSpPr>
            <p:cNvPr id="22" name="TextBox 22"/>
            <p:cNvSpPr txBox="1"/>
            <p:nvPr/>
          </p:nvSpPr>
          <p:spPr>
            <a:xfrm>
              <a:off x="2408144" y="2722713"/>
              <a:ext cx="6069107" cy="674800"/>
            </a:xfrm>
            <a:prstGeom prst="rect">
              <a:avLst/>
            </a:prstGeom>
            <a:noFill/>
          </p:spPr>
          <p:txBody>
            <a:bodyPr wrap="square" lIns="0" tIns="0" rIns="0" bIns="0" rtlCol="0" anchor="t">
              <a:spAutoFit/>
            </a:bodyPr>
            <a:lstStyle/>
            <a:p>
              <a:pPr algn="ctr"/>
              <a:r>
                <a:rPr lang="en-US" sz="1500" b="1" dirty="0">
                  <a:solidFill>
                    <a:schemeClr val="bg1"/>
                  </a:solidFill>
                  <a:latin typeface="Open Sans Light"/>
                </a:rPr>
                <a:t>The </a:t>
              </a:r>
              <a:r>
                <a:rPr lang="en-US" sz="1500" u="sng" dirty="0" err="1">
                  <a:solidFill>
                    <a:schemeClr val="bg1"/>
                  </a:solidFill>
                  <a:latin typeface="Open Sans Light"/>
                </a:rPr>
                <a:t>stockmarket</a:t>
              </a:r>
              <a:r>
                <a:rPr lang="en-US" sz="1500" u="sng" dirty="0">
                  <a:solidFill>
                    <a:schemeClr val="bg1"/>
                  </a:solidFill>
                  <a:latin typeface="Open Sans Light"/>
                </a:rPr>
                <a:t> </a:t>
              </a:r>
              <a:r>
                <a:rPr lang="en-US" sz="1500" u="sng" dirty="0" err="1">
                  <a:solidFill>
                    <a:schemeClr val="bg1"/>
                  </a:solidFill>
                  <a:latin typeface="Open Sans Light"/>
                </a:rPr>
                <a:t>krash</a:t>
              </a:r>
              <a:r>
                <a:rPr lang="en-US" sz="1500" u="sng" dirty="0">
                  <a:solidFill>
                    <a:schemeClr val="bg1"/>
                  </a:solidFill>
                  <a:latin typeface="Open Sans Light"/>
                </a:rPr>
                <a:t> </a:t>
              </a:r>
              <a:r>
                <a:rPr lang="en-US" sz="1500" dirty="0">
                  <a:solidFill>
                    <a:schemeClr val="bg1"/>
                  </a:solidFill>
                  <a:latin typeface="Open Sans Light"/>
                </a:rPr>
                <a:t>is an event that leads to economical hardship: businesses had to close, and a lot of people lost their jobs. This lasted for about 10 years, until World War II</a:t>
              </a:r>
            </a:p>
          </p:txBody>
        </p:sp>
      </p:grpSp>
      <p:sp>
        <p:nvSpPr>
          <p:cNvPr id="38" name="TextBox 20">
            <a:extLst>
              <a:ext uri="{FF2B5EF4-FFF2-40B4-BE49-F238E27FC236}">
                <a16:creationId xmlns:a16="http://schemas.microsoft.com/office/drawing/2014/main" id="{EEAB2B34-3323-7FE9-0DC5-4F3251510364}"/>
              </a:ext>
            </a:extLst>
          </p:cNvPr>
          <p:cNvSpPr txBox="1"/>
          <p:nvPr/>
        </p:nvSpPr>
        <p:spPr>
          <a:xfrm>
            <a:off x="208259" y="4296802"/>
            <a:ext cx="8788823" cy="2011705"/>
          </a:xfrm>
          <a:prstGeom prst="rect">
            <a:avLst/>
          </a:prstGeom>
          <a:solidFill>
            <a:schemeClr val="bg1"/>
          </a:solidFill>
        </p:spPr>
        <p:txBody>
          <a:bodyPr wrap="square" lIns="0" tIns="0" rIns="0" bIns="0" rtlCol="0" anchor="t">
            <a:spAutoFit/>
          </a:bodyPr>
          <a:lstStyle/>
          <a:p>
            <a:pPr marL="321469" indent="-321469">
              <a:lnSpc>
                <a:spcPts val="1838"/>
              </a:lnSpc>
              <a:buFont typeface="+mj-lt"/>
              <a:buAutoNum type="arabicPeriod"/>
            </a:pPr>
            <a:endParaRPr lang="en-US" sz="1500" dirty="0">
              <a:latin typeface="Open Sans Light"/>
            </a:endParaRPr>
          </a:p>
          <a:p>
            <a:pPr marL="321469" indent="-321469">
              <a:lnSpc>
                <a:spcPct val="200000"/>
              </a:lnSpc>
              <a:buFont typeface="+mj-lt"/>
              <a:buAutoNum type="arabicPeriod"/>
            </a:pPr>
            <a:r>
              <a:rPr lang="en-US" sz="1500" dirty="0">
                <a:latin typeface="Open Sans Light"/>
              </a:rPr>
              <a:t>What is the cause behind the HBC closing many posts? </a:t>
            </a:r>
            <a:r>
              <a:rPr lang="en-US" sz="1500" b="1" i="1" u="sng" dirty="0">
                <a:solidFill>
                  <a:srgbClr val="C00000"/>
                </a:solidFill>
                <a:latin typeface="Open Sans Light"/>
              </a:rPr>
              <a:t>The HBC closed many posts because of the </a:t>
            </a:r>
            <a:r>
              <a:rPr lang="en-US" sz="1500" b="1" i="1" u="sng" dirty="0" err="1">
                <a:solidFill>
                  <a:srgbClr val="C00000"/>
                </a:solidFill>
                <a:latin typeface="Open Sans Light"/>
              </a:rPr>
              <a:t>stockmarket</a:t>
            </a:r>
            <a:r>
              <a:rPr lang="en-US" sz="1500" b="1" i="1" u="sng" dirty="0">
                <a:solidFill>
                  <a:srgbClr val="C00000"/>
                </a:solidFill>
                <a:latin typeface="Open Sans Light"/>
              </a:rPr>
              <a:t> </a:t>
            </a:r>
            <a:r>
              <a:rPr lang="en-US" sz="1500" b="1" i="1" u="sng" dirty="0" err="1">
                <a:solidFill>
                  <a:srgbClr val="C00000"/>
                </a:solidFill>
                <a:latin typeface="Open Sans Light"/>
              </a:rPr>
              <a:t>krash</a:t>
            </a:r>
            <a:r>
              <a:rPr lang="en-US" sz="1500" b="1" i="1" u="sng" dirty="0">
                <a:solidFill>
                  <a:srgbClr val="C00000"/>
                </a:solidFill>
                <a:latin typeface="Open Sans Light"/>
              </a:rPr>
              <a:t> </a:t>
            </a:r>
            <a:r>
              <a:rPr lang="en-US" sz="1500" b="1" u="sng" dirty="0">
                <a:solidFill>
                  <a:srgbClr val="C00000"/>
                </a:solidFill>
                <a:latin typeface="Open Sans Light"/>
              </a:rPr>
              <a:t>or </a:t>
            </a:r>
            <a:r>
              <a:rPr lang="en-US" sz="1500" b="1" i="1" u="sng" dirty="0">
                <a:solidFill>
                  <a:srgbClr val="C00000"/>
                </a:solidFill>
                <a:latin typeface="Open Sans Light"/>
              </a:rPr>
              <a:t>people lost their jobs </a:t>
            </a:r>
            <a:r>
              <a:rPr lang="en-US" sz="1500" b="1" u="sng" dirty="0">
                <a:solidFill>
                  <a:srgbClr val="C00000"/>
                </a:solidFill>
                <a:latin typeface="Open Sans Light"/>
              </a:rPr>
              <a:t>or </a:t>
            </a:r>
            <a:r>
              <a:rPr lang="en-US" sz="1500" b="1" i="1" u="sng" dirty="0">
                <a:solidFill>
                  <a:srgbClr val="C00000"/>
                </a:solidFill>
                <a:latin typeface="Open Sans Light"/>
              </a:rPr>
              <a:t>Europeans had no more money to buy expensive products</a:t>
            </a:r>
          </a:p>
          <a:p>
            <a:pPr marL="321469" indent="-321469">
              <a:lnSpc>
                <a:spcPct val="200000"/>
              </a:lnSpc>
              <a:buFont typeface="+mj-lt"/>
              <a:buAutoNum type="arabicPeriod"/>
            </a:pPr>
            <a:r>
              <a:rPr lang="en-US" sz="1500" dirty="0">
                <a:latin typeface="Open Sans Light"/>
              </a:rPr>
              <a:t>Why do you think Europeans had less money to buy expensive products? </a:t>
            </a:r>
            <a:r>
              <a:rPr lang="en-US" sz="1500" b="1" i="1" u="sng" dirty="0">
                <a:solidFill>
                  <a:srgbClr val="C00000"/>
                </a:solidFill>
                <a:latin typeface="Open Sans Light"/>
              </a:rPr>
              <a:t>The Europeans had less money because they lost their jobs</a:t>
            </a:r>
          </a:p>
        </p:txBody>
      </p:sp>
      <p:sp>
        <p:nvSpPr>
          <p:cNvPr id="13" name="Ellipse 12">
            <a:extLst>
              <a:ext uri="{FF2B5EF4-FFF2-40B4-BE49-F238E27FC236}">
                <a16:creationId xmlns:a16="http://schemas.microsoft.com/office/drawing/2014/main" id="{5F84AE4A-F3E3-6DFE-9C1D-456A1EA70C7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25</a:t>
            </a:r>
          </a:p>
        </p:txBody>
      </p:sp>
    </p:spTree>
    <p:extLst>
      <p:ext uri="{BB962C8B-B14F-4D97-AF65-F5344CB8AC3E}">
        <p14:creationId xmlns:p14="http://schemas.microsoft.com/office/powerpoint/2010/main" val="935247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0F000775-3619-A2EC-C321-522B4A805F78}"/>
              </a:ext>
            </a:extLst>
          </p:cNvPr>
          <p:cNvGrpSpPr/>
          <p:nvPr/>
        </p:nvGrpSpPr>
        <p:grpSpPr>
          <a:xfrm>
            <a:off x="-44796" y="3141803"/>
            <a:ext cx="5866971" cy="819231"/>
            <a:chOff x="-12285" y="2783754"/>
            <a:chExt cx="4684654" cy="1044134"/>
          </a:xfrm>
        </p:grpSpPr>
        <p:grpSp>
          <p:nvGrpSpPr>
            <p:cNvPr id="11" name="Group 11"/>
            <p:cNvGrpSpPr/>
            <p:nvPr/>
          </p:nvGrpSpPr>
          <p:grpSpPr>
            <a:xfrm>
              <a:off x="11329" y="2783754"/>
              <a:ext cx="4661040" cy="1044134"/>
              <a:chOff x="0" y="0"/>
              <a:chExt cx="2558602" cy="573160"/>
            </a:xfrm>
          </p:grpSpPr>
          <p:sp>
            <p:nvSpPr>
              <p:cNvPr id="12" name="Freeform 12"/>
              <p:cNvSpPr/>
              <p:nvPr/>
            </p:nvSpPr>
            <p:spPr>
              <a:xfrm>
                <a:off x="0" y="0"/>
                <a:ext cx="2558602" cy="573160"/>
              </a:xfrm>
              <a:custGeom>
                <a:avLst/>
                <a:gdLst/>
                <a:ahLst/>
                <a:cxnLst/>
                <a:rect l="l" t="t" r="r" b="b"/>
                <a:pathLst>
                  <a:path w="2558602" h="573160">
                    <a:moveTo>
                      <a:pt x="0" y="0"/>
                    </a:moveTo>
                    <a:lnTo>
                      <a:pt x="2558602" y="0"/>
                    </a:lnTo>
                    <a:lnTo>
                      <a:pt x="2558602" y="573160"/>
                    </a:lnTo>
                    <a:lnTo>
                      <a:pt x="0" y="573160"/>
                    </a:lnTo>
                    <a:close/>
                  </a:path>
                </a:pathLst>
              </a:custGeom>
              <a:solidFill>
                <a:srgbClr val="77838D"/>
              </a:solidFill>
            </p:spPr>
            <p:txBody>
              <a:bodyPr/>
              <a:lstStyle/>
              <a:p>
                <a:endParaRPr lang="fr-CA"/>
              </a:p>
            </p:txBody>
          </p:sp>
        </p:grpSp>
        <p:sp>
          <p:nvSpPr>
            <p:cNvPr id="17" name="TextBox 17"/>
            <p:cNvSpPr txBox="1"/>
            <p:nvPr/>
          </p:nvSpPr>
          <p:spPr>
            <a:xfrm>
              <a:off x="-12285" y="2866089"/>
              <a:ext cx="4611052" cy="721124"/>
            </a:xfrm>
            <a:prstGeom prst="rect">
              <a:avLst/>
            </a:prstGeom>
          </p:spPr>
          <p:txBody>
            <a:bodyPr wrap="square" lIns="0" tIns="0" rIns="0" bIns="0" rtlCol="0" anchor="t">
              <a:spAutoFit/>
            </a:bodyPr>
            <a:lstStyle/>
            <a:p>
              <a:pPr algn="ctr">
                <a:lnSpc>
                  <a:spcPts val="2264"/>
                </a:lnSpc>
              </a:pPr>
              <a:r>
                <a:rPr lang="en-US" sz="1500" dirty="0">
                  <a:solidFill>
                    <a:srgbClr val="F7FBFF"/>
                  </a:solidFill>
                  <a:latin typeface="Open Sans Light"/>
                </a:rPr>
                <a:t>Inuit families started to settle. there is less and less animals on the territory and contacts with </a:t>
              </a:r>
              <a:r>
                <a:rPr lang="en-US" sz="1500" dirty="0" err="1">
                  <a:solidFill>
                    <a:srgbClr val="F7FBFF"/>
                  </a:solidFill>
                  <a:latin typeface="Open Sans Light"/>
                </a:rPr>
                <a:t>qallunaat</a:t>
              </a:r>
              <a:r>
                <a:rPr lang="en-US" sz="1500" dirty="0">
                  <a:solidFill>
                    <a:srgbClr val="F7FBFF"/>
                  </a:solidFill>
                  <a:latin typeface="Open Sans Light"/>
                </a:rPr>
                <a:t> were getting more frequent.</a:t>
              </a:r>
            </a:p>
          </p:txBody>
        </p:sp>
      </p:grpSp>
      <p:grpSp>
        <p:nvGrpSpPr>
          <p:cNvPr id="4" name="Groupe 3">
            <a:extLst>
              <a:ext uri="{FF2B5EF4-FFF2-40B4-BE49-F238E27FC236}">
                <a16:creationId xmlns:a16="http://schemas.microsoft.com/office/drawing/2014/main" id="{E5BFAB26-BF43-8050-5C39-063E8D6D9DE9}"/>
              </a:ext>
            </a:extLst>
          </p:cNvPr>
          <p:cNvGrpSpPr/>
          <p:nvPr/>
        </p:nvGrpSpPr>
        <p:grpSpPr>
          <a:xfrm>
            <a:off x="1452435" y="1191930"/>
            <a:ext cx="7279073" cy="887538"/>
            <a:chOff x="2667001" y="1263911"/>
            <a:chExt cx="5329574" cy="733673"/>
          </a:xfrm>
        </p:grpSpPr>
        <p:grpSp>
          <p:nvGrpSpPr>
            <p:cNvPr id="13" name="Group 13"/>
            <p:cNvGrpSpPr/>
            <p:nvPr/>
          </p:nvGrpSpPr>
          <p:grpSpPr>
            <a:xfrm>
              <a:off x="2667001" y="1263911"/>
              <a:ext cx="5329574" cy="733673"/>
              <a:chOff x="0" y="0"/>
              <a:chExt cx="21733250" cy="4965700"/>
            </a:xfrm>
          </p:grpSpPr>
          <p:sp>
            <p:nvSpPr>
              <p:cNvPr id="14" name="Freeform 14"/>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21" name="TextBox 21"/>
            <p:cNvSpPr txBox="1"/>
            <p:nvPr/>
          </p:nvSpPr>
          <p:spPr>
            <a:xfrm>
              <a:off x="3031571" y="1426223"/>
              <a:ext cx="4822083" cy="466437"/>
            </a:xfrm>
            <a:prstGeom prst="rect">
              <a:avLst/>
            </a:prstGeom>
          </p:spPr>
          <p:txBody>
            <a:bodyPr wrap="square" lIns="0" tIns="0" rIns="0" bIns="0" rtlCol="0" anchor="t">
              <a:spAutoFit/>
            </a:bodyPr>
            <a:lstStyle/>
            <a:p>
              <a:pPr algn="ctr">
                <a:lnSpc>
                  <a:spcPts val="2151"/>
                </a:lnSpc>
              </a:pPr>
              <a:r>
                <a:rPr lang="en-US" sz="1875">
                  <a:solidFill>
                    <a:srgbClr val="F7FBFF"/>
                  </a:solidFill>
                  <a:latin typeface="Open Sans Light"/>
                </a:rPr>
                <a:t>Without the HBC posts, we have nowhere to sell our </a:t>
              </a:r>
            </a:p>
            <a:p>
              <a:pPr algn="ctr">
                <a:lnSpc>
                  <a:spcPts val="2151"/>
                </a:lnSpc>
              </a:pPr>
              <a:r>
                <a:rPr lang="en-US" sz="1875">
                  <a:solidFill>
                    <a:srgbClr val="F7FBFF"/>
                  </a:solidFill>
                  <a:latin typeface="Open Sans Light"/>
                </a:rPr>
                <a:t>animal, furs, blubber. </a:t>
              </a:r>
            </a:p>
          </p:txBody>
        </p:sp>
      </p:grpSp>
      <p:pic>
        <p:nvPicPr>
          <p:cNvPr id="24" name="Picture 24"/>
          <p:cNvPicPr>
            <a:picLocks noChangeAspect="1"/>
          </p:cNvPicPr>
          <p:nvPr/>
        </p:nvPicPr>
        <p:blipFill>
          <a:blip r:embed="rId3"/>
          <a:srcRect t="40420" r="91" b="30561"/>
          <a:stretch>
            <a:fillRect/>
          </a:stretch>
        </p:blipFill>
        <p:spPr>
          <a:xfrm>
            <a:off x="7903033" y="827392"/>
            <a:ext cx="1240967" cy="304367"/>
          </a:xfrm>
          <a:prstGeom prst="rect">
            <a:avLst/>
          </a:prstGeom>
        </p:spPr>
      </p:pic>
      <p:sp>
        <p:nvSpPr>
          <p:cNvPr id="25" name="TextBox 25"/>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The end of nomadic life </a:t>
            </a:r>
          </a:p>
        </p:txBody>
      </p:sp>
      <p:pic>
        <p:nvPicPr>
          <p:cNvPr id="31" name="Picture 31"/>
          <p:cNvPicPr>
            <a:picLocks noChangeAspect="1"/>
          </p:cNvPicPr>
          <p:nvPr/>
        </p:nvPicPr>
        <p:blipFill>
          <a:blip r:embed="rId4"/>
          <a:srcRect/>
          <a:stretch>
            <a:fillRect/>
          </a:stretch>
        </p:blipFill>
        <p:spPr>
          <a:xfrm>
            <a:off x="54651" y="1265172"/>
            <a:ext cx="1881254" cy="1876631"/>
          </a:xfrm>
          <a:prstGeom prst="rect">
            <a:avLst/>
          </a:prstGeom>
        </p:spPr>
      </p:pic>
      <p:sp>
        <p:nvSpPr>
          <p:cNvPr id="34" name="TextBox 20">
            <a:extLst>
              <a:ext uri="{FF2B5EF4-FFF2-40B4-BE49-F238E27FC236}">
                <a16:creationId xmlns:a16="http://schemas.microsoft.com/office/drawing/2014/main" id="{DBB85E4E-75E6-6C88-6235-5476042441AA}"/>
              </a:ext>
            </a:extLst>
          </p:cNvPr>
          <p:cNvSpPr txBox="1"/>
          <p:nvPr/>
        </p:nvSpPr>
        <p:spPr>
          <a:xfrm>
            <a:off x="66052" y="4782152"/>
            <a:ext cx="8881531" cy="1780872"/>
          </a:xfrm>
          <a:prstGeom prst="rect">
            <a:avLst/>
          </a:prstGeom>
          <a:solidFill>
            <a:schemeClr val="bg1"/>
          </a:solidFill>
        </p:spPr>
        <p:txBody>
          <a:bodyPr wrap="square" lIns="0" tIns="0" rIns="0" bIns="0" rtlCol="0" anchor="t">
            <a:spAutoFit/>
          </a:bodyPr>
          <a:lstStyle/>
          <a:p>
            <a:pPr marL="321469" indent="-321469">
              <a:lnSpc>
                <a:spcPct val="200000"/>
              </a:lnSpc>
              <a:buFont typeface="+mj-lt"/>
              <a:buAutoNum type="arabicPeriod"/>
            </a:pPr>
            <a:r>
              <a:rPr lang="en-US" sz="1500" dirty="0">
                <a:latin typeface="Open Sans Light"/>
              </a:rPr>
              <a:t>What are the consequences of the HBC closing many posts for Inuit?</a:t>
            </a:r>
            <a:br>
              <a:rPr lang="en-US" sz="1500" dirty="0">
                <a:latin typeface="Open Sans Light"/>
              </a:rPr>
            </a:br>
            <a:r>
              <a:rPr lang="en-US" sz="1500" b="1" i="1" u="sng" dirty="0">
                <a:solidFill>
                  <a:srgbClr val="C00000"/>
                </a:solidFill>
                <a:latin typeface="Open Sans Light"/>
              </a:rPr>
              <a:t>The Inuit can no longer sell their furs, their blubber or their animal or Inuit families started to settle </a:t>
            </a:r>
            <a:r>
              <a:rPr lang="en-US" sz="1500" b="1" u="sng" dirty="0">
                <a:solidFill>
                  <a:srgbClr val="C00000"/>
                </a:solidFill>
                <a:latin typeface="Open Sans Light"/>
              </a:rPr>
              <a:t>or</a:t>
            </a:r>
            <a:r>
              <a:rPr lang="en-US" sz="1500" b="1" i="1" u="sng" dirty="0">
                <a:solidFill>
                  <a:srgbClr val="C00000"/>
                </a:solidFill>
                <a:latin typeface="Open Sans Light"/>
              </a:rPr>
              <a:t> there was less and less animals on the territory </a:t>
            </a:r>
            <a:r>
              <a:rPr lang="en-US" sz="1500" b="1" u="sng" dirty="0">
                <a:solidFill>
                  <a:srgbClr val="C00000"/>
                </a:solidFill>
                <a:latin typeface="Open Sans Light"/>
              </a:rPr>
              <a:t>or </a:t>
            </a:r>
            <a:r>
              <a:rPr lang="en-US" sz="1500" b="1" i="1" u="sng" dirty="0">
                <a:solidFill>
                  <a:srgbClr val="C00000"/>
                </a:solidFill>
                <a:latin typeface="Open Sans Light"/>
              </a:rPr>
              <a:t>the contacts between Inuit and </a:t>
            </a:r>
            <a:r>
              <a:rPr lang="en-US" sz="1500" b="1" i="1" u="sng" dirty="0" err="1">
                <a:solidFill>
                  <a:srgbClr val="C00000"/>
                </a:solidFill>
                <a:latin typeface="Open Sans Light"/>
              </a:rPr>
              <a:t>qallunaat</a:t>
            </a:r>
            <a:r>
              <a:rPr lang="en-US" sz="1500" b="1" i="1" u="sng" dirty="0">
                <a:solidFill>
                  <a:srgbClr val="C00000"/>
                </a:solidFill>
                <a:latin typeface="Open Sans Light"/>
              </a:rPr>
              <a:t> were more frequent.</a:t>
            </a:r>
          </a:p>
        </p:txBody>
      </p:sp>
      <p:sp>
        <p:nvSpPr>
          <p:cNvPr id="7" name="Ellipse 6">
            <a:extLst>
              <a:ext uri="{FF2B5EF4-FFF2-40B4-BE49-F238E27FC236}">
                <a16:creationId xmlns:a16="http://schemas.microsoft.com/office/drawing/2014/main" id="{DC8A56C3-3CA3-9C11-1F99-929857F582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657066"/>
            <a:ext cx="3709679" cy="1503205"/>
            <a:chOff x="0" y="-79878"/>
            <a:chExt cx="5087469" cy="2321207"/>
          </a:xfrm>
        </p:grpSpPr>
        <p:grpSp>
          <p:nvGrpSpPr>
            <p:cNvPr id="3" name="Group 3"/>
            <p:cNvGrpSpPr/>
            <p:nvPr/>
          </p:nvGrpSpPr>
          <p:grpSpPr>
            <a:xfrm>
              <a:off x="0" y="0"/>
              <a:ext cx="5087469" cy="2241329"/>
              <a:chOff x="0" y="0"/>
              <a:chExt cx="2558602" cy="1127214"/>
            </a:xfrm>
          </p:grpSpPr>
          <p:sp>
            <p:nvSpPr>
              <p:cNvPr id="4" name="Freeform 4"/>
              <p:cNvSpPr/>
              <p:nvPr/>
            </p:nvSpPr>
            <p:spPr>
              <a:xfrm>
                <a:off x="0" y="0"/>
                <a:ext cx="2558602" cy="1127214"/>
              </a:xfrm>
              <a:custGeom>
                <a:avLst/>
                <a:gdLst/>
                <a:ahLst/>
                <a:cxnLst/>
                <a:rect l="l" t="t" r="r" b="b"/>
                <a:pathLst>
                  <a:path w="2558602" h="1127214">
                    <a:moveTo>
                      <a:pt x="0" y="0"/>
                    </a:moveTo>
                    <a:lnTo>
                      <a:pt x="2558602" y="0"/>
                    </a:lnTo>
                    <a:lnTo>
                      <a:pt x="2558602" y="1127214"/>
                    </a:lnTo>
                    <a:lnTo>
                      <a:pt x="0" y="1127214"/>
                    </a:lnTo>
                    <a:close/>
                  </a:path>
                </a:pathLst>
              </a:custGeom>
              <a:solidFill>
                <a:srgbClr val="77838D"/>
              </a:solidFill>
            </p:spPr>
            <p:txBody>
              <a:bodyPr/>
              <a:lstStyle/>
              <a:p>
                <a:endParaRPr lang="fr-CA"/>
              </a:p>
            </p:txBody>
          </p:sp>
        </p:grpSp>
        <p:sp>
          <p:nvSpPr>
            <p:cNvPr id="5" name="TextBox 5"/>
            <p:cNvSpPr txBox="1"/>
            <p:nvPr/>
          </p:nvSpPr>
          <p:spPr>
            <a:xfrm>
              <a:off x="0" y="-79878"/>
              <a:ext cx="5087469" cy="2240059"/>
            </a:xfrm>
            <a:prstGeom prst="rect">
              <a:avLst/>
            </a:prstGeom>
          </p:spPr>
          <p:txBody>
            <a:bodyPr lIns="0" tIns="0" rIns="0" bIns="0" rtlCol="0" anchor="t">
              <a:spAutoFit/>
            </a:bodyPr>
            <a:lstStyle/>
            <a:p>
              <a:pPr algn="ctr">
                <a:lnSpc>
                  <a:spcPts val="1894"/>
                </a:lnSpc>
              </a:pPr>
              <a:endPar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1894"/>
                </a:lnSpc>
              </a:pPr>
              <a:r>
                <a:rPr lang="en-US"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In 1938, a famine struck. That means people did not enough food to survive. Following this event, member of different clans would end up in the same spot and run out of resources in the area. </a:t>
              </a:r>
            </a:p>
          </p:txBody>
        </p:sp>
      </p:grpSp>
      <p:grpSp>
        <p:nvGrpSpPr>
          <p:cNvPr id="6" name="Group 6"/>
          <p:cNvGrpSpPr/>
          <p:nvPr/>
        </p:nvGrpSpPr>
        <p:grpSpPr>
          <a:xfrm>
            <a:off x="228600" y="5332970"/>
            <a:ext cx="8980072" cy="1525030"/>
            <a:chOff x="0" y="0"/>
            <a:chExt cx="3335997" cy="619243"/>
          </a:xfrm>
        </p:grpSpPr>
        <p:sp>
          <p:nvSpPr>
            <p:cNvPr id="7" name="Freeform 7"/>
            <p:cNvSpPr/>
            <p:nvPr/>
          </p:nvSpPr>
          <p:spPr>
            <a:xfrm>
              <a:off x="0" y="0"/>
              <a:ext cx="3335997" cy="619243"/>
            </a:xfrm>
            <a:custGeom>
              <a:avLst/>
              <a:gdLst/>
              <a:ahLst/>
              <a:cxnLst/>
              <a:rect l="l" t="t" r="r" b="b"/>
              <a:pathLst>
                <a:path w="3335997" h="619243">
                  <a:moveTo>
                    <a:pt x="0" y="0"/>
                  </a:moveTo>
                  <a:lnTo>
                    <a:pt x="3335997" y="0"/>
                  </a:lnTo>
                  <a:lnTo>
                    <a:pt x="3335997" y="619243"/>
                  </a:lnTo>
                  <a:lnTo>
                    <a:pt x="0" y="619243"/>
                  </a:lnTo>
                  <a:close/>
                </a:path>
              </a:pathLst>
            </a:custGeom>
            <a:solidFill>
              <a:schemeClr val="bg1"/>
            </a:solidFill>
          </p:spPr>
          <p:txBody>
            <a:bodyPr/>
            <a:lstStyle/>
            <a:p>
              <a:endParaRPr lang="fr-CA"/>
            </a:p>
          </p:txBody>
        </p:sp>
      </p:grpSp>
      <p:grpSp>
        <p:nvGrpSpPr>
          <p:cNvPr id="8" name="Group 8"/>
          <p:cNvGrpSpPr/>
          <p:nvPr/>
        </p:nvGrpSpPr>
        <p:grpSpPr>
          <a:xfrm>
            <a:off x="4075916" y="1001858"/>
            <a:ext cx="4966083" cy="916787"/>
            <a:chOff x="595082" y="-211653"/>
            <a:chExt cx="4107770" cy="2241329"/>
          </a:xfrm>
        </p:grpSpPr>
        <p:grpSp>
          <p:nvGrpSpPr>
            <p:cNvPr id="9" name="Group 9"/>
            <p:cNvGrpSpPr/>
            <p:nvPr/>
          </p:nvGrpSpPr>
          <p:grpSpPr>
            <a:xfrm>
              <a:off x="595082" y="-211653"/>
              <a:ext cx="4107770" cy="2241329"/>
              <a:chOff x="310538" y="-110449"/>
              <a:chExt cx="2143602" cy="1169617"/>
            </a:xfrm>
          </p:grpSpPr>
          <p:sp>
            <p:nvSpPr>
              <p:cNvPr id="10" name="Freeform 10"/>
              <p:cNvSpPr/>
              <p:nvPr/>
            </p:nvSpPr>
            <p:spPr>
              <a:xfrm>
                <a:off x="310538" y="-110449"/>
                <a:ext cx="2143602" cy="1169617"/>
              </a:xfrm>
              <a:custGeom>
                <a:avLst/>
                <a:gdLst/>
                <a:ahLst/>
                <a:cxnLst/>
                <a:rect l="l" t="t" r="r" b="b"/>
                <a:pathLst>
                  <a:path w="2143602" h="1169617">
                    <a:moveTo>
                      <a:pt x="0" y="0"/>
                    </a:moveTo>
                    <a:lnTo>
                      <a:pt x="2143602" y="0"/>
                    </a:lnTo>
                    <a:lnTo>
                      <a:pt x="2143602" y="1169617"/>
                    </a:lnTo>
                    <a:lnTo>
                      <a:pt x="0" y="1169617"/>
                    </a:lnTo>
                    <a:close/>
                  </a:path>
                </a:pathLst>
              </a:custGeom>
              <a:solidFill>
                <a:srgbClr val="1E6090"/>
              </a:solidFill>
            </p:spPr>
            <p:txBody>
              <a:bodyPr/>
              <a:lstStyle/>
              <a:p>
                <a:endParaRPr lang="fr-CA"/>
              </a:p>
            </p:txBody>
          </p:sp>
        </p:grpSp>
        <p:sp>
          <p:nvSpPr>
            <p:cNvPr id="11" name="TextBox 11"/>
            <p:cNvSpPr txBox="1"/>
            <p:nvPr/>
          </p:nvSpPr>
          <p:spPr>
            <a:xfrm>
              <a:off x="595082" y="-96333"/>
              <a:ext cx="4107770" cy="2006512"/>
            </a:xfrm>
            <a:prstGeom prst="rect">
              <a:avLst/>
            </a:prstGeom>
          </p:spPr>
          <p:txBody>
            <a:bodyPr lIns="0" tIns="0" rIns="0" bIns="0" rtlCol="0" anchor="t">
              <a:spAutoFit/>
            </a:bodyPr>
            <a:lstStyle/>
            <a:p>
              <a:pPr algn="ctr">
                <a:lnSpc>
                  <a:spcPts val="1596"/>
                </a:lnSpc>
              </a:pPr>
              <a:r>
                <a:rPr lang="en-US" sz="1500" dirty="0">
                  <a:solidFill>
                    <a:srgbClr val="F7FBFF"/>
                  </a:solidFill>
                  <a:latin typeface="Open Sans"/>
                  <a:ea typeface="Open Sans"/>
                  <a:cs typeface="Open Sans"/>
                </a:rPr>
                <a:t>Each family would stay a distance from each other to take care of their dogs. Life was hard. Inuit started to build homes and camps. They became more and more sedentary.  A lot of them stayed around the same area.</a:t>
              </a:r>
            </a:p>
          </p:txBody>
        </p:sp>
      </p:grpSp>
      <p:pic>
        <p:nvPicPr>
          <p:cNvPr id="12" name="Picture 12"/>
          <p:cNvPicPr>
            <a:picLocks noChangeAspect="1"/>
          </p:cNvPicPr>
          <p:nvPr/>
        </p:nvPicPr>
        <p:blipFill>
          <a:blip r:embed="rId3"/>
          <a:srcRect t="40420" r="91" b="30561"/>
          <a:stretch>
            <a:fillRect/>
          </a:stretch>
        </p:blipFill>
        <p:spPr>
          <a:xfrm>
            <a:off x="7888903" y="556611"/>
            <a:ext cx="1240967" cy="304367"/>
          </a:xfrm>
          <a:prstGeom prst="rect">
            <a:avLst/>
          </a:prstGeom>
        </p:spPr>
      </p:pic>
      <p:sp>
        <p:nvSpPr>
          <p:cNvPr id="19" name="TextBox 19"/>
          <p:cNvSpPr txBox="1"/>
          <p:nvPr/>
        </p:nvSpPr>
        <p:spPr>
          <a:xfrm>
            <a:off x="190500" y="5414524"/>
            <a:ext cx="8724900" cy="1154162"/>
          </a:xfrm>
          <a:prstGeom prst="rect">
            <a:avLst/>
          </a:prstGeom>
        </p:spPr>
        <p:txBody>
          <a:bodyPr wrap="square" lIns="0" tIns="0" rIns="0" bIns="0" rtlCol="0" anchor="t">
            <a:spAutoFit/>
          </a:bodyPr>
          <a:lstStyle/>
          <a:p>
            <a:pPr marL="321465" indent="-321465">
              <a:lnSpc>
                <a:spcPts val="1838"/>
              </a:lnSpc>
              <a:buAutoNum type="arabicPeriod"/>
            </a:pPr>
            <a:r>
              <a:rPr lang="en-US" sz="1500" dirty="0">
                <a:latin typeface="Open Sans Light"/>
              </a:rPr>
              <a:t>Look at the photos. Why are the families staying apart from each other?</a:t>
            </a:r>
          </a:p>
          <a:p>
            <a:pPr>
              <a:lnSpc>
                <a:spcPts val="1838"/>
              </a:lnSpc>
            </a:pPr>
            <a:r>
              <a:rPr lang="en-US" sz="1500" b="1" i="1" u="sng" dirty="0">
                <a:solidFill>
                  <a:srgbClr val="C00000"/>
                </a:solidFill>
                <a:latin typeface="Open Sans Light"/>
              </a:rPr>
              <a:t>The families stay apart from each other because they had dogs to care for</a:t>
            </a:r>
            <a:endParaRPr lang="en-US" sz="1500" i="1" dirty="0">
              <a:solidFill>
                <a:srgbClr val="C00000"/>
              </a:solidFill>
              <a:latin typeface="Open Sans Light"/>
            </a:endParaRPr>
          </a:p>
          <a:p>
            <a:pPr>
              <a:lnSpc>
                <a:spcPts val="1838"/>
              </a:lnSpc>
            </a:pPr>
            <a:endParaRPr lang="en-US" sz="1500" dirty="0">
              <a:latin typeface="Open Sans Light"/>
            </a:endParaRPr>
          </a:p>
          <a:p>
            <a:pPr>
              <a:lnSpc>
                <a:spcPts val="1838"/>
              </a:lnSpc>
            </a:pPr>
            <a:r>
              <a:rPr lang="en-US" sz="1500" dirty="0">
                <a:latin typeface="Open Sans Light"/>
              </a:rPr>
              <a:t>2. Why do you think it was important they did so?</a:t>
            </a:r>
            <a:br>
              <a:rPr lang="en-US" sz="1500" dirty="0">
                <a:latin typeface="Open Sans Light"/>
              </a:rPr>
            </a:br>
            <a:r>
              <a:rPr lang="en-US" sz="1500" dirty="0">
                <a:latin typeface="Open Sans Light"/>
              </a:rPr>
              <a:t> </a:t>
            </a:r>
            <a:r>
              <a:rPr lang="en-US" sz="1500" b="1" i="1" u="sng" dirty="0">
                <a:solidFill>
                  <a:srgbClr val="C00000"/>
                </a:solidFill>
                <a:latin typeface="Open Sans Light"/>
              </a:rPr>
              <a:t>Because their dogs needed space and each family could have many dogs.</a:t>
            </a:r>
          </a:p>
        </p:txBody>
      </p:sp>
      <p:sp>
        <p:nvSpPr>
          <p:cNvPr id="20" name="TextBox 20"/>
          <p:cNvSpPr txBox="1"/>
          <p:nvPr/>
        </p:nvSpPr>
        <p:spPr>
          <a:xfrm>
            <a:off x="1948709" y="126209"/>
            <a:ext cx="5141826"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The end of nomadic life </a:t>
            </a:r>
          </a:p>
        </p:txBody>
      </p:sp>
      <p:pic>
        <p:nvPicPr>
          <p:cNvPr id="25" name="Image 24">
            <a:extLst>
              <a:ext uri="{FF2B5EF4-FFF2-40B4-BE49-F238E27FC236}">
                <a16:creationId xmlns:a16="http://schemas.microsoft.com/office/drawing/2014/main" id="{FDC31431-FAEF-765F-C401-BBAD1A0C06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8642" y="2147886"/>
            <a:ext cx="4710267" cy="28399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F9C37751-0B6A-9E16-AEA9-1E9C562A67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701" y="2145913"/>
            <a:ext cx="3920215" cy="28748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Ellipse 13">
            <a:extLst>
              <a:ext uri="{FF2B5EF4-FFF2-40B4-BE49-F238E27FC236}">
                <a16:creationId xmlns:a16="http://schemas.microsoft.com/office/drawing/2014/main" id="{F1EBF43F-90F1-FF9F-3D6D-F42A1B2338B6}"/>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A7367752-6406-F75B-FC7C-E346413F85FE}"/>
              </a:ext>
            </a:extLst>
          </p:cNvPr>
          <p:cNvSpPr/>
          <p:nvPr/>
        </p:nvSpPr>
        <p:spPr>
          <a:xfrm>
            <a:off x="125400" y="5435828"/>
            <a:ext cx="8888959" cy="1402060"/>
          </a:xfrm>
          <a:custGeom>
            <a:avLst/>
            <a:gdLst/>
            <a:ahLst/>
            <a:cxnLst/>
            <a:rect l="l" t="t" r="r" b="b"/>
            <a:pathLst>
              <a:path w="2558602" h="1127214">
                <a:moveTo>
                  <a:pt x="0" y="0"/>
                </a:moveTo>
                <a:lnTo>
                  <a:pt x="2558602" y="0"/>
                </a:lnTo>
                <a:lnTo>
                  <a:pt x="2558602" y="1127214"/>
                </a:lnTo>
                <a:lnTo>
                  <a:pt x="0" y="1127214"/>
                </a:lnTo>
                <a:close/>
              </a:path>
            </a:pathLst>
          </a:custGeom>
          <a:solidFill>
            <a:srgbClr val="77838D"/>
          </a:solidFill>
        </p:spPr>
        <p:txBody>
          <a:bodyPr/>
          <a:lstStyle/>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From the </a:t>
            </a:r>
            <a:r>
              <a:rPr lang="en-CA" sz="15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Inuit point of view</a:t>
            </a:r>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this was meant to force them to start a sedentary way of life. </a:t>
            </a: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It was cruel.</a:t>
            </a:r>
          </a:p>
          <a:p>
            <a:endPar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From the </a:t>
            </a:r>
            <a:r>
              <a:rPr lang="en-US" sz="15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RCMP official point of view</a:t>
            </a: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it was to protect the public from dog attacks and from dogs carrying diseases, such as rabies</a:t>
            </a:r>
            <a:r>
              <a:rPr lang="en-US"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endPar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2"/>
          <p:cNvPicPr>
            <a:picLocks noChangeAspect="1"/>
          </p:cNvPicPr>
          <p:nvPr/>
        </p:nvPicPr>
        <p:blipFill>
          <a:blip r:embed="rId3"/>
          <a:srcRect t="40420" r="91" b="30561"/>
          <a:stretch>
            <a:fillRect/>
          </a:stretch>
        </p:blipFill>
        <p:spPr>
          <a:xfrm>
            <a:off x="7903033" y="383446"/>
            <a:ext cx="1240967" cy="304367"/>
          </a:xfrm>
          <a:prstGeom prst="rect">
            <a:avLst/>
          </a:prstGeom>
        </p:spPr>
      </p:pic>
      <p:pic>
        <p:nvPicPr>
          <p:cNvPr id="18" name="Picture 18"/>
          <p:cNvPicPr>
            <a:picLocks noChangeAspect="1"/>
          </p:cNvPicPr>
          <p:nvPr/>
        </p:nvPicPr>
        <p:blipFill>
          <a:blip r:embed="rId4"/>
          <a:srcRect/>
          <a:stretch>
            <a:fillRect/>
          </a:stretch>
        </p:blipFill>
        <p:spPr>
          <a:xfrm>
            <a:off x="165091" y="2406543"/>
            <a:ext cx="3171233" cy="2884943"/>
          </a:xfrm>
          <a:prstGeom prst="rect">
            <a:avLst/>
          </a:prstGeom>
        </p:spPr>
      </p:pic>
      <p:sp>
        <p:nvSpPr>
          <p:cNvPr id="20" name="TextBox 20"/>
          <p:cNvSpPr txBox="1"/>
          <p:nvPr/>
        </p:nvSpPr>
        <p:spPr>
          <a:xfrm>
            <a:off x="1888552" y="393995"/>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The end of nomadic life</a:t>
            </a:r>
          </a:p>
        </p:txBody>
      </p:sp>
      <p:sp>
        <p:nvSpPr>
          <p:cNvPr id="21" name="TextBox 21"/>
          <p:cNvSpPr txBox="1"/>
          <p:nvPr/>
        </p:nvSpPr>
        <p:spPr>
          <a:xfrm>
            <a:off x="7411930" y="4207348"/>
            <a:ext cx="1623948" cy="168764"/>
          </a:xfrm>
          <a:prstGeom prst="rect">
            <a:avLst/>
          </a:prstGeom>
        </p:spPr>
        <p:txBody>
          <a:bodyPr lIns="0" tIns="0" rIns="0" bIns="0" rtlCol="0" anchor="t">
            <a:spAutoFit/>
          </a:bodyPr>
          <a:lstStyle/>
          <a:p>
            <a:pPr algn="ctr">
              <a:lnSpc>
                <a:spcPts val="1444"/>
              </a:lnSpc>
            </a:pPr>
            <a:r>
              <a:rPr lang="en-US" sz="1031">
                <a:solidFill>
                  <a:srgbClr val="000000"/>
                </a:solidFill>
                <a:latin typeface="Open Sans Light"/>
              </a:rPr>
              <a:t>illustration: </a:t>
            </a:r>
            <a:r>
              <a:rPr lang="en-US" sz="1031" err="1">
                <a:solidFill>
                  <a:srgbClr val="000000"/>
                </a:solidFill>
                <a:latin typeface="Open Sans Light"/>
              </a:rPr>
              <a:t>Passa</a:t>
            </a:r>
            <a:r>
              <a:rPr lang="en-US" sz="1031">
                <a:solidFill>
                  <a:srgbClr val="000000"/>
                </a:solidFill>
                <a:latin typeface="Open Sans Light"/>
              </a:rPr>
              <a:t> </a:t>
            </a:r>
            <a:r>
              <a:rPr lang="en-US" sz="1031" err="1">
                <a:solidFill>
                  <a:srgbClr val="000000"/>
                </a:solidFill>
                <a:latin typeface="Open Sans Light"/>
              </a:rPr>
              <a:t>Mangiuk</a:t>
            </a:r>
            <a:r>
              <a:rPr lang="en-US" sz="1031">
                <a:solidFill>
                  <a:srgbClr val="000000"/>
                </a:solidFill>
                <a:latin typeface="Open Sans Light"/>
              </a:rPr>
              <a:t> </a:t>
            </a:r>
          </a:p>
        </p:txBody>
      </p:sp>
      <p:sp>
        <p:nvSpPr>
          <p:cNvPr id="25" name="Freeform 10">
            <a:extLst>
              <a:ext uri="{FF2B5EF4-FFF2-40B4-BE49-F238E27FC236}">
                <a16:creationId xmlns:a16="http://schemas.microsoft.com/office/drawing/2014/main" id="{B14D4171-9A23-ACA7-9A44-B93530BCA283}"/>
              </a:ext>
            </a:extLst>
          </p:cNvPr>
          <p:cNvSpPr/>
          <p:nvPr/>
        </p:nvSpPr>
        <p:spPr>
          <a:xfrm>
            <a:off x="3406784" y="1467853"/>
            <a:ext cx="5572125" cy="3823634"/>
          </a:xfrm>
          <a:custGeom>
            <a:avLst/>
            <a:gdLst/>
            <a:ahLst/>
            <a:cxnLst/>
            <a:rect l="l" t="t" r="r" b="b"/>
            <a:pathLst>
              <a:path w="2143602" h="1169617">
                <a:moveTo>
                  <a:pt x="0" y="0"/>
                </a:moveTo>
                <a:lnTo>
                  <a:pt x="2143602" y="0"/>
                </a:lnTo>
                <a:lnTo>
                  <a:pt x="2143602" y="1169617"/>
                </a:lnTo>
                <a:lnTo>
                  <a:pt x="0" y="1169617"/>
                </a:lnTo>
                <a:close/>
              </a:path>
            </a:pathLst>
          </a:custGeom>
          <a:solidFill>
            <a:srgbClr val="1E6090"/>
          </a:solidFill>
        </p:spPr>
        <p:txBody>
          <a:bodyPr/>
          <a:lstStyle/>
          <a:p>
            <a:endParaRPr lang="fr-CA"/>
          </a:p>
        </p:txBody>
      </p:sp>
      <p:sp>
        <p:nvSpPr>
          <p:cNvPr id="26" name="Freeform 4">
            <a:extLst>
              <a:ext uri="{FF2B5EF4-FFF2-40B4-BE49-F238E27FC236}">
                <a16:creationId xmlns:a16="http://schemas.microsoft.com/office/drawing/2014/main" id="{C52C7D21-04BA-986F-877B-82851686164D}"/>
              </a:ext>
            </a:extLst>
          </p:cNvPr>
          <p:cNvSpPr/>
          <p:nvPr/>
        </p:nvSpPr>
        <p:spPr>
          <a:xfrm>
            <a:off x="3477245" y="1828973"/>
            <a:ext cx="5572124" cy="1490258"/>
          </a:xfrm>
          <a:custGeom>
            <a:avLst/>
            <a:gdLst/>
            <a:ahLst/>
            <a:cxnLst/>
            <a:rect l="l" t="t" r="r" b="b"/>
            <a:pathLst>
              <a:path w="2558602" h="1127214">
                <a:moveTo>
                  <a:pt x="0" y="0"/>
                </a:moveTo>
                <a:lnTo>
                  <a:pt x="2558602" y="0"/>
                </a:lnTo>
                <a:lnTo>
                  <a:pt x="2558602" y="1127214"/>
                </a:lnTo>
                <a:lnTo>
                  <a:pt x="0" y="1127214"/>
                </a:lnTo>
                <a:close/>
              </a:path>
            </a:pathLst>
          </a:custGeom>
          <a:noFill/>
        </p:spPr>
        <p:txBody>
          <a:bodyPr/>
          <a:lstStyle/>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When the Royal Canadian Mounted Police started to go to the North, they killed dogs. </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This caused a lot of suffering : </a:t>
            </a: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without the dogs, it became impossible to hunt or trap as they used to. </a:t>
            </a:r>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Boys, to become men, they had to have a dog team to be able to hunt and provide food to families. </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Dogs teams were really important. </a:t>
            </a: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CA"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Ellipse 4">
            <a:extLst>
              <a:ext uri="{FF2B5EF4-FFF2-40B4-BE49-F238E27FC236}">
                <a16:creationId xmlns:a16="http://schemas.microsoft.com/office/drawing/2014/main" id="{EC82026F-5183-2331-8266-73B0AE1E9BB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28</a:t>
            </a:r>
          </a:p>
        </p:txBody>
      </p:sp>
      <p:sp>
        <p:nvSpPr>
          <p:cNvPr id="6" name="TextBox 20">
            <a:extLst>
              <a:ext uri="{FF2B5EF4-FFF2-40B4-BE49-F238E27FC236}">
                <a16:creationId xmlns:a16="http://schemas.microsoft.com/office/drawing/2014/main" id="{1825EF68-F83D-5652-A220-5EC4C66C2829}"/>
              </a:ext>
            </a:extLst>
          </p:cNvPr>
          <p:cNvSpPr txBox="1"/>
          <p:nvPr/>
        </p:nvSpPr>
        <p:spPr>
          <a:xfrm>
            <a:off x="-820206" y="1613071"/>
            <a:ext cx="5141826" cy="503343"/>
          </a:xfrm>
          <a:prstGeom prst="rect">
            <a:avLst/>
          </a:prstGeom>
        </p:spPr>
        <p:txBody>
          <a:bodyPr lIns="0" tIns="0" rIns="0" bIns="0" rtlCol="0" anchor="t">
            <a:spAutoFit/>
          </a:bodyPr>
          <a:lstStyle/>
          <a:p>
            <a:pPr algn="ctr">
              <a:lnSpc>
                <a:spcPts val="4594"/>
              </a:lnSpc>
            </a:pPr>
            <a:r>
              <a:rPr lang="en-US" sz="1583" dirty="0">
                <a:solidFill>
                  <a:schemeClr val="accent1">
                    <a:lumMod val="75000"/>
                  </a:schemeClr>
                </a:solidFill>
                <a:latin typeface="League Spartan"/>
              </a:rPr>
              <a:t>What happened to our dogs? </a:t>
            </a:r>
          </a:p>
        </p:txBody>
      </p:sp>
    </p:spTree>
    <p:extLst>
      <p:ext uri="{BB962C8B-B14F-4D97-AF65-F5344CB8AC3E}">
        <p14:creationId xmlns:p14="http://schemas.microsoft.com/office/powerpoint/2010/main" val="3594973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E9F7ED21-840A-8774-0815-1032212AD33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a:t>
            </a:r>
          </a:p>
        </p:txBody>
      </p:sp>
      <p:sp>
        <p:nvSpPr>
          <p:cNvPr id="2" name="ZoneTexte 1">
            <a:extLst>
              <a:ext uri="{FF2B5EF4-FFF2-40B4-BE49-F238E27FC236}">
                <a16:creationId xmlns:a16="http://schemas.microsoft.com/office/drawing/2014/main" id="{83C8B91C-E808-EB8D-7012-6F38C7E85E4D}"/>
              </a:ext>
            </a:extLst>
          </p:cNvPr>
          <p:cNvSpPr txBox="1"/>
          <p:nvPr/>
        </p:nvSpPr>
        <p:spPr>
          <a:xfrm>
            <a:off x="0" y="0"/>
            <a:ext cx="9143999" cy="7048083"/>
          </a:xfrm>
          <a:prstGeom prst="rect">
            <a:avLst/>
          </a:prstGeom>
          <a:noFill/>
        </p:spPr>
        <p:txBody>
          <a:bodyPr wrap="square" lIns="91440" tIns="45720" rIns="91440" bIns="45720" rtlCol="0" anchor="t">
            <a:spAutoFit/>
          </a:bodyPr>
          <a:lstStyle/>
          <a:p>
            <a:pPr algn="ctr"/>
            <a:r>
              <a:rPr lang="en-CA" sz="4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Notice: </a:t>
            </a:r>
          </a:p>
          <a:p>
            <a:pPr algn="ctr"/>
            <a:r>
              <a:rPr lang="en-CA" sz="4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Teaching sensitive subjects</a:t>
            </a:r>
            <a:endParaRPr lang="en-CA" sz="4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This booklet contains teaching-learning situations (TLS) that tackles sensitive topics. Before teaching these topics, we recommend you take ownership of the material to target TLS that might be triggering for you or your students.</a:t>
            </a: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a:ea typeface="Open Sans"/>
                <a:cs typeface="Open Sans"/>
              </a:rPr>
              <a:t>It is suggested to be prepared before teaching sensitive subjects. If a teacher feels like not knowing enough about a subject before teaching it, we advise you refer to </a:t>
            </a:r>
            <a:r>
              <a:rPr lang="en-CA" sz="1400" dirty="0">
                <a:latin typeface="Open Sans"/>
                <a:ea typeface="Open Sans"/>
                <a:cs typeface="Open Sans"/>
                <a:hlinkClick r:id="rId3"/>
              </a:rPr>
              <a:t>Veronique Paul’s thesis </a:t>
            </a:r>
            <a:r>
              <a:rPr lang="en-CA" sz="1400" dirty="0">
                <a:latin typeface="Open Sans"/>
                <a:ea typeface="Open Sans"/>
                <a:cs typeface="Open Sans"/>
              </a:rPr>
              <a:t>beforehand. If you need further information, feel free to contact Veronique Paul at </a:t>
            </a:r>
            <a:r>
              <a:rPr lang="en-CA" sz="1400" dirty="0">
                <a:latin typeface="Open Sans"/>
                <a:ea typeface="Open Sans"/>
                <a:cs typeface="Open Sans"/>
                <a:hlinkClick r:id="rId4"/>
              </a:rPr>
              <a:t>veronique.paul2@uqat.ca</a:t>
            </a:r>
            <a:r>
              <a:rPr lang="en-CA" sz="1400" dirty="0">
                <a:latin typeface="Open Sans"/>
                <a:ea typeface="Open Sans"/>
                <a:cs typeface="Open Sans"/>
              </a:rPr>
              <a:t>. Ensure a safe space where every pupils can share and reflect on their learnings. Only touch on subjects you feel comfortable with.</a:t>
            </a: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If you would like to feel better equipped to teach sensitive subjects, here are some papers and tools : </a:t>
            </a: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In English: </a:t>
            </a:r>
          </a:p>
          <a:p>
            <a:pPr marL="285750" indent="-285750">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Teaching Tolerance. (2021). </a:t>
            </a:r>
            <a:r>
              <a:rPr lang="en-CA" sz="1400" i="1" dirty="0">
                <a:latin typeface="Open Sans" panose="020B0606030504020204" pitchFamily="34" charset="0"/>
                <a:ea typeface="Open Sans" panose="020B0606030504020204" pitchFamily="34" charset="0"/>
                <a:cs typeface="Open Sans" panose="020B0606030504020204" pitchFamily="34" charset="0"/>
              </a:rPr>
              <a:t>Let’s talk! Facilitating critical conversations with students. </a:t>
            </a:r>
            <a:r>
              <a:rPr lang="en-CA" sz="1400" dirty="0">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https://www.learningforjustice.org/sites/default/files/2021-01/TT-Let-s-Talk-Publication-January-2020.pdf</a:t>
            </a:r>
            <a:endParaRPr lang="en-CA"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University of Michigan. (n.d.). </a:t>
            </a:r>
            <a:r>
              <a:rPr lang="en-CA" sz="1400" i="1" dirty="0">
                <a:latin typeface="Open Sans" panose="020B0606030504020204" pitchFamily="34" charset="0"/>
                <a:ea typeface="Open Sans" panose="020B0606030504020204" pitchFamily="34" charset="0"/>
                <a:cs typeface="Open Sans" panose="020B0606030504020204" pitchFamily="34" charset="0"/>
              </a:rPr>
              <a:t>Making the Most of ‘’Hot Moments’’ in the Classroom. </a:t>
            </a:r>
            <a:r>
              <a:rPr lang="en-CA" sz="1400" dirty="0">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https://docs.google.com/document/d/1tuMuMVnI7soHLcTNxzCTqcpkun0ASHW_WvNuxphyyxA/edit</a:t>
            </a:r>
            <a:endParaRPr lang="en-CA" sz="1400" dirty="0">
              <a:latin typeface="Open Sans" panose="020B0606030504020204" pitchFamily="34" charset="0"/>
              <a:ea typeface="Open Sans" panose="020B0606030504020204" pitchFamily="34" charset="0"/>
              <a:cs typeface="Open Sans" panose="020B0606030504020204" pitchFamily="34" charset="0"/>
            </a:endParaRPr>
          </a:p>
          <a:p>
            <a:endParaRPr lang="en-CA" sz="1400" dirty="0">
              <a:latin typeface="Open Sans" panose="020B0606030504020204" pitchFamily="34" charset="0"/>
              <a:ea typeface="Open Sans" panose="020B0606030504020204" pitchFamily="34" charset="0"/>
              <a:cs typeface="Open Sans" panose="020B0606030504020204" pitchFamily="34" charset="0"/>
            </a:endParaRPr>
          </a:p>
          <a:p>
            <a:r>
              <a:rPr lang="en-CA" sz="1400" dirty="0">
                <a:latin typeface="Open Sans" panose="020B0606030504020204" pitchFamily="34" charset="0"/>
                <a:ea typeface="Open Sans" panose="020B0606030504020204" pitchFamily="34" charset="0"/>
                <a:cs typeface="Open Sans" panose="020B0606030504020204" pitchFamily="34" charset="0"/>
              </a:rPr>
              <a:t>In French:</a:t>
            </a:r>
          </a:p>
          <a:p>
            <a:pPr marL="285750" indent="-285750">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Hirsch, S., </a:t>
            </a:r>
            <a:r>
              <a:rPr lang="en-CA" sz="1400" dirty="0" err="1">
                <a:latin typeface="Open Sans" panose="020B0606030504020204" pitchFamily="34" charset="0"/>
                <a:ea typeface="Open Sans" panose="020B0606030504020204" pitchFamily="34" charset="0"/>
                <a:cs typeface="Open Sans" panose="020B0606030504020204" pitchFamily="34" charset="0"/>
              </a:rPr>
              <a:t>Audet</a:t>
            </a:r>
            <a:r>
              <a:rPr lang="en-CA" sz="1400" dirty="0">
                <a:latin typeface="Open Sans" panose="020B0606030504020204" pitchFamily="34" charset="0"/>
                <a:ea typeface="Open Sans" panose="020B0606030504020204" pitchFamily="34" charset="0"/>
                <a:cs typeface="Open Sans" panose="020B0606030504020204" pitchFamily="34" charset="0"/>
              </a:rPr>
              <a:t>, G. et Turcotte, M. (2015). Vivre ensemble: </a:t>
            </a:r>
            <a:r>
              <a:rPr lang="en-CA" sz="1400" dirty="0" err="1">
                <a:latin typeface="Open Sans" panose="020B0606030504020204" pitchFamily="34" charset="0"/>
                <a:ea typeface="Open Sans" panose="020B0606030504020204" pitchFamily="34" charset="0"/>
                <a:cs typeface="Open Sans" panose="020B0606030504020204" pitchFamily="34" charset="0"/>
              </a:rPr>
              <a:t>aborder</a:t>
            </a:r>
            <a:r>
              <a:rPr lang="en-CA" sz="1400" dirty="0">
                <a:latin typeface="Open Sans" panose="020B0606030504020204" pitchFamily="34" charset="0"/>
                <a:ea typeface="Open Sans" panose="020B0606030504020204" pitchFamily="34" charset="0"/>
                <a:cs typeface="Open Sans" panose="020B0606030504020204" pitchFamily="34" charset="0"/>
              </a:rPr>
              <a:t> les </a:t>
            </a:r>
            <a:r>
              <a:rPr lang="en-CA" sz="1400" dirty="0" err="1">
                <a:latin typeface="Open Sans" panose="020B0606030504020204" pitchFamily="34" charset="0"/>
                <a:ea typeface="Open Sans" panose="020B0606030504020204" pitchFamily="34" charset="0"/>
                <a:cs typeface="Open Sans" panose="020B0606030504020204" pitchFamily="34" charset="0"/>
              </a:rPr>
              <a:t>sujets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sensibles</a:t>
            </a:r>
            <a:r>
              <a:rPr lang="en-CA" sz="1400" dirty="0">
                <a:latin typeface="Open Sans" panose="020B0606030504020204" pitchFamily="34" charset="0"/>
                <a:ea typeface="Open Sans" panose="020B0606030504020204" pitchFamily="34" charset="0"/>
                <a:cs typeface="Open Sans" panose="020B0606030504020204" pitchFamily="34" charset="0"/>
              </a:rPr>
              <a:t> avec les </a:t>
            </a:r>
            <a:r>
              <a:rPr lang="en-CA" sz="1400" dirty="0" err="1">
                <a:latin typeface="Open Sans" panose="020B0606030504020204" pitchFamily="34" charset="0"/>
                <a:ea typeface="Open Sans" panose="020B0606030504020204" pitchFamily="34" charset="0"/>
                <a:cs typeface="Open Sans" panose="020B0606030504020204" pitchFamily="34" charset="0"/>
              </a:rPr>
              <a:t>élèves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https://www.cipcd.ca/wp-content/uploads/2014/04/CSMB_-Guide_sujets-sensibles_final. pdf</a:t>
            </a:r>
            <a:endParaRPr lang="en-CA"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l">
              <a:buFont typeface="Arial" panose="020B0604020202020204" pitchFamily="34" charset="0"/>
              <a:buChar char="•"/>
            </a:pPr>
            <a:r>
              <a:rPr lang="en-CA" sz="1400" dirty="0">
                <a:latin typeface="Open Sans" panose="020B0606030504020204" pitchFamily="34" charset="0"/>
                <a:ea typeface="Open Sans" panose="020B0606030504020204" pitchFamily="34" charset="0"/>
                <a:cs typeface="Open Sans" panose="020B0606030504020204" pitchFamily="34" charset="0"/>
              </a:rPr>
              <a:t>Hirsch, S. et </a:t>
            </a:r>
            <a:r>
              <a:rPr lang="en-CA" sz="1400" dirty="0" err="1">
                <a:latin typeface="Open Sans" panose="020B0606030504020204" pitchFamily="34" charset="0"/>
                <a:ea typeface="Open Sans" panose="020B0606030504020204" pitchFamily="34" charset="0"/>
                <a:cs typeface="Open Sans" panose="020B0606030504020204" pitchFamily="34" charset="0"/>
              </a:rPr>
              <a:t>Audet</a:t>
            </a:r>
            <a:r>
              <a:rPr lang="en-CA" sz="1400" dirty="0">
                <a:latin typeface="Open Sans" panose="020B0606030504020204" pitchFamily="34" charset="0"/>
                <a:ea typeface="Open Sans" panose="020B0606030504020204" pitchFamily="34" charset="0"/>
                <a:cs typeface="Open Sans" panose="020B0606030504020204" pitchFamily="34" charset="0"/>
              </a:rPr>
              <a:t>, G. (2019). </a:t>
            </a:r>
            <a:r>
              <a:rPr lang="en-CA" sz="1400" dirty="0" err="1">
                <a:latin typeface="Open Sans" panose="020B0606030504020204" pitchFamily="34" charset="0"/>
                <a:ea typeface="Open Sans" panose="020B0606030504020204" pitchFamily="34" charset="0"/>
                <a:cs typeface="Open Sans" panose="020B0606030504020204" pitchFamily="34" charset="0"/>
              </a:rPr>
              <a:t>Éducation</a:t>
            </a:r>
            <a:r>
              <a:rPr lang="en-CA" sz="1400" dirty="0">
                <a:latin typeface="Open Sans" panose="020B0606030504020204" pitchFamily="34" charset="0"/>
                <a:ea typeface="Open Sans" panose="020B0606030504020204" pitchFamily="34" charset="0"/>
                <a:cs typeface="Open Sans" panose="020B0606030504020204" pitchFamily="34" charset="0"/>
              </a:rPr>
              <a:t> Canada : </a:t>
            </a:r>
            <a:r>
              <a:rPr lang="en-CA" sz="1400" dirty="0" err="1">
                <a:latin typeface="Open Sans" panose="020B0606030504020204" pitchFamily="34" charset="0"/>
                <a:ea typeface="Open Sans" panose="020B0606030504020204" pitchFamily="34" charset="0"/>
                <a:cs typeface="Open Sans" panose="020B0606030504020204" pitchFamily="34" charset="0"/>
              </a:rPr>
              <a:t>Trousse</a:t>
            </a:r>
            <a:r>
              <a:rPr lang="en-CA" sz="1400" dirty="0">
                <a:latin typeface="Open Sans" panose="020B0606030504020204" pitchFamily="34" charset="0"/>
                <a:ea typeface="Open Sans" panose="020B0606030504020204" pitchFamily="34" charset="0"/>
                <a:cs typeface="Open Sans" panose="020B0606030504020204" pitchFamily="34" charset="0"/>
              </a:rPr>
              <a:t> de discussion. </a:t>
            </a:r>
            <a:r>
              <a:rPr lang="en-CA" sz="1400" dirty="0">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https://www.edcan.ca/wp-content/uploads/Discussion-Kit-September-2019-Hirsh.pdf</a:t>
            </a:r>
            <a:endParaRPr lang="en-CA"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CA" sz="1400" dirty="0" err="1">
                <a:latin typeface="Open Sans" panose="020B0606030504020204" pitchFamily="34" charset="0"/>
                <a:ea typeface="Open Sans" panose="020B0606030504020204" pitchFamily="34" charset="0"/>
                <a:cs typeface="Open Sans" panose="020B0606030504020204" pitchFamily="34" charset="0"/>
              </a:rPr>
              <a:t>Moisan</a:t>
            </a:r>
            <a:r>
              <a:rPr lang="en-CA" sz="1400" dirty="0">
                <a:latin typeface="Open Sans" panose="020B0606030504020204" pitchFamily="34" charset="0"/>
                <a:ea typeface="Open Sans" panose="020B0606030504020204" pitchFamily="34" charset="0"/>
                <a:cs typeface="Open Sans" panose="020B0606030504020204" pitchFamily="34" charset="0"/>
              </a:rPr>
              <a:t>, S., Hirsch, S., </a:t>
            </a:r>
            <a:r>
              <a:rPr lang="en-CA" sz="1400" dirty="0" err="1">
                <a:latin typeface="Open Sans" panose="020B0606030504020204" pitchFamily="34" charset="0"/>
                <a:ea typeface="Open Sans" panose="020B0606030504020204" pitchFamily="34" charset="0"/>
                <a:cs typeface="Open Sans" panose="020B0606030504020204" pitchFamily="34" charset="0"/>
              </a:rPr>
              <a:t>Éthier</a:t>
            </a:r>
            <a:r>
              <a:rPr lang="en-CA" sz="1400" dirty="0">
                <a:latin typeface="Open Sans" panose="020B0606030504020204" pitchFamily="34" charset="0"/>
                <a:ea typeface="Open Sans" panose="020B0606030504020204" pitchFamily="34" charset="0"/>
                <a:cs typeface="Open Sans" panose="020B0606030504020204" pitchFamily="34" charset="0"/>
              </a:rPr>
              <a:t>, M.-A., </a:t>
            </a:r>
            <a:r>
              <a:rPr lang="en-CA" sz="1400" dirty="0" err="1">
                <a:latin typeface="Open Sans" panose="020B0606030504020204" pitchFamily="34" charset="0"/>
                <a:ea typeface="Open Sans" panose="020B0606030504020204" pitchFamily="34" charset="0"/>
                <a:cs typeface="Open Sans" panose="020B0606030504020204" pitchFamily="34" charset="0"/>
              </a:rPr>
              <a:t>Lefrançois</a:t>
            </a:r>
            <a:r>
              <a:rPr lang="en-CA" sz="1400" dirty="0">
                <a:latin typeface="Open Sans" panose="020B0606030504020204" pitchFamily="34" charset="0"/>
                <a:ea typeface="Open Sans" panose="020B0606030504020204" pitchFamily="34" charset="0"/>
                <a:cs typeface="Open Sans" panose="020B0606030504020204" pitchFamily="34" charset="0"/>
              </a:rPr>
              <a:t>, D. et </a:t>
            </a:r>
            <a:r>
              <a:rPr lang="en-CA" sz="1400" dirty="0" err="1">
                <a:latin typeface="Open Sans" panose="020B0606030504020204" pitchFamily="34" charset="0"/>
                <a:ea typeface="Open Sans" panose="020B0606030504020204" pitchFamily="34" charset="0"/>
                <a:cs typeface="Open Sans" panose="020B0606030504020204" pitchFamily="34" charset="0"/>
              </a:rPr>
              <a:t>Falaize</a:t>
            </a:r>
            <a:r>
              <a:rPr lang="en-CA" sz="1400" dirty="0">
                <a:latin typeface="Open Sans" panose="020B0606030504020204" pitchFamily="34" charset="0"/>
                <a:ea typeface="Open Sans" panose="020B0606030504020204" pitchFamily="34" charset="0"/>
                <a:cs typeface="Open Sans" panose="020B0606030504020204" pitchFamily="34" charset="0"/>
              </a:rPr>
              <a:t>, B. (2022). </a:t>
            </a:r>
            <a:r>
              <a:rPr lang="en-CA" sz="1400" dirty="0" err="1">
                <a:latin typeface="Open Sans" panose="020B0606030504020204" pitchFamily="34" charset="0"/>
                <a:ea typeface="Open Sans" panose="020B0606030504020204" pitchFamily="34" charset="0"/>
                <a:cs typeface="Open Sans" panose="020B0606030504020204" pitchFamily="34" charset="0"/>
              </a:rPr>
              <a:t>Objets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difficiles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thèmes</a:t>
            </a:r>
            <a:r>
              <a:rPr lang="en-CA" sz="1400" dirty="0">
                <a:latin typeface="Open Sans" panose="020B0606030504020204" pitchFamily="34" charset="0"/>
                <a:ea typeface="Open Sans" panose="020B0606030504020204" pitchFamily="34" charset="0"/>
                <a:cs typeface="Open Sans" panose="020B0606030504020204" pitchFamily="34" charset="0"/>
              </a:rPr>
              <a:t> </a:t>
            </a:r>
            <a:r>
              <a:rPr lang="en-CA" sz="1400" dirty="0" err="1">
                <a:latin typeface="Open Sans" panose="020B0606030504020204" pitchFamily="34" charset="0"/>
                <a:ea typeface="Open Sans" panose="020B0606030504020204" pitchFamily="34" charset="0"/>
                <a:cs typeface="Open Sans" panose="020B0606030504020204" pitchFamily="34" charset="0"/>
              </a:rPr>
              <a:t>sensibles</a:t>
            </a:r>
            <a:r>
              <a:rPr lang="en-CA" sz="1400" dirty="0">
                <a:latin typeface="Open Sans" panose="020B0606030504020204" pitchFamily="34" charset="0"/>
                <a:ea typeface="Open Sans" panose="020B0606030504020204" pitchFamily="34" charset="0"/>
                <a:cs typeface="Open Sans" panose="020B0606030504020204" pitchFamily="34" charset="0"/>
              </a:rPr>
              <a:t> et </a:t>
            </a:r>
            <a:r>
              <a:rPr lang="en-CA" sz="1400" dirty="0" err="1">
                <a:latin typeface="Open Sans" panose="020B0606030504020204" pitchFamily="34" charset="0"/>
                <a:ea typeface="Open Sans" panose="020B0606030504020204" pitchFamily="34" charset="0"/>
                <a:cs typeface="Open Sans" panose="020B0606030504020204" pitchFamily="34" charset="0"/>
              </a:rPr>
              <a:t>enseignement</a:t>
            </a:r>
            <a:r>
              <a:rPr lang="en-CA" sz="1400" dirty="0">
                <a:latin typeface="Open Sans" panose="020B0606030504020204" pitchFamily="34" charset="0"/>
                <a:ea typeface="Open Sans" panose="020B0606030504020204" pitchFamily="34" charset="0"/>
                <a:cs typeface="Open Sans" panose="020B0606030504020204" pitchFamily="34" charset="0"/>
              </a:rPr>
              <a:t> des sciences </a:t>
            </a:r>
            <a:r>
              <a:rPr lang="en-CA" sz="1400" dirty="0" err="1">
                <a:latin typeface="Open Sans" panose="020B0606030504020204" pitchFamily="34" charset="0"/>
                <a:ea typeface="Open Sans" panose="020B0606030504020204" pitchFamily="34" charset="0"/>
                <a:cs typeface="Open Sans" panose="020B0606030504020204" pitchFamily="34" charset="0"/>
              </a:rPr>
              <a:t>humaines</a:t>
            </a:r>
            <a:r>
              <a:rPr lang="en-CA" sz="1400" dirty="0">
                <a:latin typeface="Open Sans" panose="020B0606030504020204" pitchFamily="34" charset="0"/>
                <a:ea typeface="Open Sans" panose="020B0606030504020204" pitchFamily="34" charset="0"/>
                <a:cs typeface="Open Sans" panose="020B0606030504020204" pitchFamily="34" charset="0"/>
              </a:rPr>
              <a:t> et </a:t>
            </a:r>
            <a:r>
              <a:rPr lang="en-CA" sz="1400" dirty="0" err="1">
                <a:latin typeface="Open Sans" panose="020B0606030504020204" pitchFamily="34" charset="0"/>
                <a:ea typeface="Open Sans" panose="020B0606030504020204" pitchFamily="34" charset="0"/>
                <a:cs typeface="Open Sans" panose="020B0606030504020204" pitchFamily="34" charset="0"/>
              </a:rPr>
              <a:t>sociales</a:t>
            </a:r>
            <a:r>
              <a:rPr lang="en-CA" sz="1400" dirty="0">
                <a:latin typeface="Open Sans" panose="020B0606030504020204" pitchFamily="34" charset="0"/>
                <a:ea typeface="Open Sans" panose="020B0606030504020204" pitchFamily="34" charset="0"/>
                <a:cs typeface="Open Sans" panose="020B0606030504020204" pitchFamily="34" charset="0"/>
              </a:rPr>
              <a:t>. Fides </a:t>
            </a:r>
            <a:r>
              <a:rPr lang="en-CA" sz="1400" dirty="0" err="1">
                <a:latin typeface="Open Sans" panose="020B0606030504020204" pitchFamily="34" charset="0"/>
                <a:ea typeface="Open Sans" panose="020B0606030504020204" pitchFamily="34" charset="0"/>
                <a:cs typeface="Open Sans" panose="020B0606030504020204" pitchFamily="34" charset="0"/>
              </a:rPr>
              <a:t>éducation</a:t>
            </a:r>
            <a:r>
              <a:rPr lang="en-CA" sz="1400" dirty="0">
                <a:latin typeface="Open Sans" panose="020B0606030504020204" pitchFamily="34" charset="0"/>
                <a:ea typeface="Open Sans" panose="020B0606030504020204" pitchFamily="34" charset="0"/>
                <a:cs typeface="Open Sans" panose="020B0606030504020204" pitchFamily="34" charset="0"/>
              </a:rPr>
              <a:t>.</a:t>
            </a:r>
          </a:p>
          <a:p>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05774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8" name="Group 8"/>
          <p:cNvGrpSpPr/>
          <p:nvPr/>
        </p:nvGrpSpPr>
        <p:grpSpPr>
          <a:xfrm>
            <a:off x="96539" y="3409342"/>
            <a:ext cx="8952031" cy="3379581"/>
            <a:chOff x="0" y="0"/>
            <a:chExt cx="3335997" cy="1453394"/>
          </a:xfrm>
        </p:grpSpPr>
        <p:sp>
          <p:nvSpPr>
            <p:cNvPr id="9" name="Freeform 9"/>
            <p:cNvSpPr/>
            <p:nvPr/>
          </p:nvSpPr>
          <p:spPr>
            <a:xfrm>
              <a:off x="0" y="0"/>
              <a:ext cx="3335997" cy="1453394"/>
            </a:xfrm>
            <a:custGeom>
              <a:avLst/>
              <a:gdLst/>
              <a:ahLst/>
              <a:cxnLst/>
              <a:rect l="l" t="t" r="r" b="b"/>
              <a:pathLst>
                <a:path w="3335997" h="1453394">
                  <a:moveTo>
                    <a:pt x="0" y="0"/>
                  </a:moveTo>
                  <a:lnTo>
                    <a:pt x="3335997" y="0"/>
                  </a:lnTo>
                  <a:lnTo>
                    <a:pt x="3335997" y="1453394"/>
                  </a:lnTo>
                  <a:lnTo>
                    <a:pt x="0" y="1453394"/>
                  </a:lnTo>
                  <a:close/>
                </a:path>
              </a:pathLst>
            </a:custGeom>
            <a:solidFill>
              <a:schemeClr val="bg1">
                <a:alpha val="65882"/>
              </a:schemeClr>
            </a:solidFill>
          </p:spPr>
          <p:txBody>
            <a:bodyPr/>
            <a:lstStyle/>
            <a:p>
              <a:endParaRPr lang="fr-FR"/>
            </a:p>
          </p:txBody>
        </p:sp>
      </p:grpSp>
      <p:sp>
        <p:nvSpPr>
          <p:cNvPr id="10" name="TextBox 10"/>
          <p:cNvSpPr txBox="1"/>
          <p:nvPr/>
        </p:nvSpPr>
        <p:spPr>
          <a:xfrm>
            <a:off x="307966" y="3448658"/>
            <a:ext cx="8786813" cy="3231654"/>
          </a:xfrm>
          <a:prstGeom prst="rect">
            <a:avLst/>
          </a:prstGeom>
        </p:spPr>
        <p:txBody>
          <a:bodyPr wrap="square" lIns="0" tIns="0" rIns="0" bIns="0" rtlCol="0" anchor="t">
            <a:spAutoFit/>
          </a:bodyPr>
          <a:lstStyle/>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Circle the two things the government representative want to organize:</a:t>
            </a: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Can you name a current healthcare building?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Response according to the community</a:t>
            </a:r>
          </a:p>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Can you name a current education building? </a:t>
            </a:r>
            <a:r>
              <a:rPr lang="en-US" sz="1500"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R</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esponse according to the community</a:t>
            </a:r>
          </a:p>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What language does your family speak at home?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Either Inuktitut, English or French</a:t>
            </a:r>
          </a:p>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What language does the Canadian officials speak?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English</a:t>
            </a:r>
          </a:p>
          <a:p>
            <a:pPr marL="321465" indent="-321465">
              <a:lnSpc>
                <a:spcPts val="1792"/>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A) Do you think Inuit and the government representative understood each other?</a:t>
            </a:r>
          </a:p>
          <a:p>
            <a:pPr algn="ctr">
              <a:lnSpc>
                <a:spcPts val="1792"/>
              </a:lnSpc>
            </a:pPr>
            <a:r>
              <a:rPr lang="en-US"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YES </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NO</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a:lnSpc>
                <a:spcPts val="1792"/>
              </a:lnSpc>
            </a:pPr>
            <a:r>
              <a:rPr lang="en-US" sz="1500" dirty="0">
                <a:latin typeface="Open Sans" panose="020B0606030504020204" pitchFamily="34" charset="0"/>
                <a:ea typeface="Open Sans" panose="020B0606030504020204" pitchFamily="34" charset="0"/>
                <a:cs typeface="Open Sans" panose="020B0606030504020204" pitchFamily="34" charset="0"/>
              </a:rPr>
              <a:t>        B) Why? </a:t>
            </a:r>
          </a:p>
          <a:p>
            <a:pPr>
              <a:lnSpc>
                <a:spcPts val="1792"/>
              </a:lnSpc>
            </a:pP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Inuit and Canadian officials could probably not understand each other because they spoke different languages and their cultures were very different.</a:t>
            </a:r>
          </a:p>
        </p:txBody>
      </p:sp>
      <p:sp>
        <p:nvSpPr>
          <p:cNvPr id="12" name="TextBox 12"/>
          <p:cNvSpPr txBox="1"/>
          <p:nvPr/>
        </p:nvSpPr>
        <p:spPr>
          <a:xfrm>
            <a:off x="766186" y="178466"/>
            <a:ext cx="8001000" cy="532646"/>
          </a:xfrm>
          <a:prstGeom prst="rect">
            <a:avLst/>
          </a:prstGeom>
        </p:spPr>
        <p:txBody>
          <a:bodyPr wrap="square" lIns="0" tIns="0" rIns="0" bIns="0" rtlCol="0" anchor="t">
            <a:spAutoFit/>
          </a:bodyPr>
          <a:lstStyle/>
          <a:p>
            <a:pPr algn="ctr">
              <a:lnSpc>
                <a:spcPts val="4331"/>
              </a:lnSpc>
            </a:pPr>
            <a:r>
              <a:rPr lang="en-US" sz="3094">
                <a:solidFill>
                  <a:srgbClr val="1E6090"/>
                </a:solidFill>
                <a:latin typeface="League Spartan"/>
              </a:rPr>
              <a:t>Canada takes over the territory </a:t>
            </a:r>
            <a:r>
              <a:rPr lang="en-US" sz="1875">
                <a:solidFill>
                  <a:srgbClr val="1E6090"/>
                </a:solidFill>
                <a:latin typeface="League Spartan"/>
              </a:rPr>
              <a:t>(1939)</a:t>
            </a:r>
            <a:endParaRPr lang="en-US" sz="3094">
              <a:solidFill>
                <a:srgbClr val="1E6090"/>
              </a:solidFill>
              <a:latin typeface="League Spartan"/>
            </a:endParaRPr>
          </a:p>
        </p:txBody>
      </p:sp>
      <p:pic>
        <p:nvPicPr>
          <p:cNvPr id="13" name="Picture 13"/>
          <p:cNvPicPr>
            <a:picLocks noChangeAspect="1"/>
          </p:cNvPicPr>
          <p:nvPr/>
        </p:nvPicPr>
        <p:blipFill>
          <a:blip r:embed="rId3"/>
          <a:srcRect b="65223"/>
          <a:stretch>
            <a:fillRect/>
          </a:stretch>
        </p:blipFill>
        <p:spPr>
          <a:xfrm>
            <a:off x="7901902" y="818413"/>
            <a:ext cx="1242098" cy="364763"/>
          </a:xfrm>
          <a:prstGeom prst="rect">
            <a:avLst/>
          </a:prstGeom>
        </p:spPr>
      </p:pic>
      <p:pic>
        <p:nvPicPr>
          <p:cNvPr id="14" name="Picture 14"/>
          <p:cNvPicPr>
            <a:picLocks noChangeAspect="1"/>
          </p:cNvPicPr>
          <p:nvPr/>
        </p:nvPicPr>
        <p:blipFill>
          <a:blip r:embed="rId3"/>
          <a:srcRect t="70969" r="91"/>
          <a:stretch>
            <a:fillRect/>
          </a:stretch>
        </p:blipFill>
        <p:spPr>
          <a:xfrm>
            <a:off x="7903030" y="1183180"/>
            <a:ext cx="1240967" cy="304497"/>
          </a:xfrm>
          <a:prstGeom prst="rect">
            <a:avLst/>
          </a:prstGeom>
        </p:spPr>
      </p:pic>
      <p:graphicFrame>
        <p:nvGraphicFramePr>
          <p:cNvPr id="23" name="Tableau 23">
            <a:extLst>
              <a:ext uri="{FF2B5EF4-FFF2-40B4-BE49-F238E27FC236}">
                <a16:creationId xmlns:a16="http://schemas.microsoft.com/office/drawing/2014/main" id="{731F4469-8DAF-C680-E20D-FB6A9AF9BB17}"/>
              </a:ext>
            </a:extLst>
          </p:cNvPr>
          <p:cNvGraphicFramePr>
            <a:graphicFrameLocks noGrp="1"/>
          </p:cNvGraphicFramePr>
          <p:nvPr>
            <p:extLst>
              <p:ext uri="{D42A27DB-BD31-4B8C-83A1-F6EECF244321}">
                <p14:modId xmlns:p14="http://schemas.microsoft.com/office/powerpoint/2010/main" val="3333600924"/>
              </p:ext>
            </p:extLst>
          </p:nvPr>
        </p:nvGraphicFramePr>
        <p:xfrm>
          <a:off x="2605486" y="3732798"/>
          <a:ext cx="2289862" cy="677241"/>
        </p:xfrm>
        <a:graphic>
          <a:graphicData uri="http://schemas.openxmlformats.org/drawingml/2006/table">
            <a:tbl>
              <a:tblPr firstRow="1" bandRow="1">
                <a:tableStyleId>{5C22544A-7EE6-4342-B048-85BDC9FD1C3A}</a:tableStyleId>
              </a:tblPr>
              <a:tblGrid>
                <a:gridCol w="1022411">
                  <a:extLst>
                    <a:ext uri="{9D8B030D-6E8A-4147-A177-3AD203B41FA5}">
                      <a16:colId xmlns:a16="http://schemas.microsoft.com/office/drawing/2014/main" val="409011812"/>
                    </a:ext>
                  </a:extLst>
                </a:gridCol>
                <a:gridCol w="1267451">
                  <a:extLst>
                    <a:ext uri="{9D8B030D-6E8A-4147-A177-3AD203B41FA5}">
                      <a16:colId xmlns:a16="http://schemas.microsoft.com/office/drawing/2014/main" val="2404381473"/>
                    </a:ext>
                  </a:extLst>
                </a:gridCol>
              </a:tblGrid>
              <a:tr h="362915">
                <a:tc>
                  <a:txBody>
                    <a:bodyPr/>
                    <a:lstStyle/>
                    <a:p>
                      <a:r>
                        <a:rPr lang="fr-CA" sz="1500" err="1"/>
                        <a:t>Hospitals</a:t>
                      </a:r>
                      <a:endParaRPr lang="fr-CA" sz="1500"/>
                    </a:p>
                  </a:txBody>
                  <a:tcPr marL="85725" marR="85725" marT="42863" marB="42863"/>
                </a:tc>
                <a:tc>
                  <a:txBody>
                    <a:bodyPr/>
                    <a:lstStyle/>
                    <a:p>
                      <a:r>
                        <a:rPr lang="fr-CA" sz="1500"/>
                        <a:t>Sports teams</a:t>
                      </a:r>
                    </a:p>
                  </a:txBody>
                  <a:tcPr marL="85725" marR="85725" marT="42863" marB="42863"/>
                </a:tc>
                <a:extLst>
                  <a:ext uri="{0D108BD9-81ED-4DB2-BD59-A6C34878D82A}">
                    <a16:rowId xmlns:a16="http://schemas.microsoft.com/office/drawing/2014/main" val="522635416"/>
                  </a:ext>
                </a:extLst>
              </a:tr>
              <a:tr h="314325">
                <a:tc>
                  <a:txBody>
                    <a:bodyPr/>
                    <a:lstStyle/>
                    <a:p>
                      <a:r>
                        <a:rPr lang="fr-CA" sz="1500"/>
                        <a:t>Culture</a:t>
                      </a:r>
                    </a:p>
                  </a:txBody>
                  <a:tcPr marL="85725" marR="85725" marT="42863" marB="42863"/>
                </a:tc>
                <a:tc>
                  <a:txBody>
                    <a:bodyPr/>
                    <a:lstStyle/>
                    <a:p>
                      <a:r>
                        <a:rPr lang="fr-CA" sz="1500" err="1"/>
                        <a:t>Schools</a:t>
                      </a:r>
                      <a:endParaRPr lang="fr-CA" sz="1500"/>
                    </a:p>
                  </a:txBody>
                  <a:tcPr marL="85725" marR="85725" marT="42863" marB="42863"/>
                </a:tc>
                <a:extLst>
                  <a:ext uri="{0D108BD9-81ED-4DB2-BD59-A6C34878D82A}">
                    <a16:rowId xmlns:a16="http://schemas.microsoft.com/office/drawing/2014/main" val="4190616800"/>
                  </a:ext>
                </a:extLst>
              </a:tr>
            </a:tbl>
          </a:graphicData>
        </a:graphic>
      </p:graphicFrame>
      <p:sp>
        <p:nvSpPr>
          <p:cNvPr id="28" name="Rectangle 27">
            <a:extLst>
              <a:ext uri="{FF2B5EF4-FFF2-40B4-BE49-F238E27FC236}">
                <a16:creationId xmlns:a16="http://schemas.microsoft.com/office/drawing/2014/main" id="{FAD1CEFA-5ED4-9242-58DD-BB04D2A99C55}"/>
              </a:ext>
            </a:extLst>
          </p:cNvPr>
          <p:cNvSpPr/>
          <p:nvPr/>
        </p:nvSpPr>
        <p:spPr>
          <a:xfrm>
            <a:off x="4247713" y="5758576"/>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9" name="Rectangle 28">
            <a:extLst>
              <a:ext uri="{FF2B5EF4-FFF2-40B4-BE49-F238E27FC236}">
                <a16:creationId xmlns:a16="http://schemas.microsoft.com/office/drawing/2014/main" id="{C209327D-1F98-C720-D2B2-5A2A468F1A97}"/>
              </a:ext>
            </a:extLst>
          </p:cNvPr>
          <p:cNvSpPr/>
          <p:nvPr/>
        </p:nvSpPr>
        <p:spPr>
          <a:xfrm>
            <a:off x="5549036" y="577401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pic>
        <p:nvPicPr>
          <p:cNvPr id="33" name="Image 32">
            <a:extLst>
              <a:ext uri="{FF2B5EF4-FFF2-40B4-BE49-F238E27FC236}">
                <a16:creationId xmlns:a16="http://schemas.microsoft.com/office/drawing/2014/main" id="{DD755F55-6DFB-9664-B98E-722269CA7A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814" y="660484"/>
            <a:ext cx="3501208" cy="2658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Bulle rectangulaire 26">
            <a:extLst>
              <a:ext uri="{FF2B5EF4-FFF2-40B4-BE49-F238E27FC236}">
                <a16:creationId xmlns:a16="http://schemas.microsoft.com/office/drawing/2014/main" id="{77D31225-84E9-3737-F771-EF4CA9D66E31}"/>
              </a:ext>
            </a:extLst>
          </p:cNvPr>
          <p:cNvSpPr/>
          <p:nvPr/>
        </p:nvSpPr>
        <p:spPr>
          <a:xfrm>
            <a:off x="4009126" y="1795802"/>
            <a:ext cx="3986230" cy="1329708"/>
          </a:xfrm>
          <a:prstGeom prst="wedgeRectCallout">
            <a:avLst>
              <a:gd name="adj1" fmla="val -76965"/>
              <a:gd name="adj2" fmla="val -66949"/>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solidFill>
                <a:srgbClr val="000000"/>
              </a:solidFill>
              <a:latin typeface="Open Sans Light"/>
            </a:endParaRPr>
          </a:p>
          <a:p>
            <a:pPr algn="ctr"/>
            <a:r>
              <a:rPr lang="en-US" sz="1500" dirty="0">
                <a:solidFill>
                  <a:srgbClr val="000000"/>
                </a:solidFill>
                <a:latin typeface="Open Sans Light"/>
              </a:rPr>
              <a:t>I am a government representative. I will settle on the Inuit territory to organize healthcare and education. We will create infrastructures, but I know little about the culture and language of Inuit. </a:t>
            </a:r>
          </a:p>
          <a:p>
            <a:pPr algn="ctr"/>
            <a:endParaRPr lang="fr-CA" sz="1500" dirty="0"/>
          </a:p>
        </p:txBody>
      </p:sp>
      <p:sp>
        <p:nvSpPr>
          <p:cNvPr id="3" name="Ellipse 2">
            <a:extLst>
              <a:ext uri="{FF2B5EF4-FFF2-40B4-BE49-F238E27FC236}">
                <a16:creationId xmlns:a16="http://schemas.microsoft.com/office/drawing/2014/main" id="{EAB6574A-1A24-EFE4-ADD0-00BE82A755A3}"/>
              </a:ext>
            </a:extLst>
          </p:cNvPr>
          <p:cNvSpPr/>
          <p:nvPr/>
        </p:nvSpPr>
        <p:spPr>
          <a:xfrm>
            <a:off x="3649046" y="4025959"/>
            <a:ext cx="655380" cy="486833"/>
          </a:xfrm>
          <a:prstGeom prst="ellipse">
            <a:avLst/>
          </a:prstGeom>
          <a:solidFill>
            <a:srgbClr val="C00000">
              <a:alpha val="22000"/>
            </a:srgbClr>
          </a:solidFill>
          <a:ln>
            <a:solidFill>
              <a:schemeClr val="accent1">
                <a:shade val="50000"/>
                <a:alpha val="219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 name="Ellipse 3">
            <a:extLst>
              <a:ext uri="{FF2B5EF4-FFF2-40B4-BE49-F238E27FC236}">
                <a16:creationId xmlns:a16="http://schemas.microsoft.com/office/drawing/2014/main" id="{5EFDE63D-0D25-FA0D-4C4C-F32E4271DDF2}"/>
              </a:ext>
            </a:extLst>
          </p:cNvPr>
          <p:cNvSpPr/>
          <p:nvPr/>
        </p:nvSpPr>
        <p:spPr>
          <a:xfrm>
            <a:off x="2730434" y="3630044"/>
            <a:ext cx="655380" cy="486833"/>
          </a:xfrm>
          <a:prstGeom prst="ellipse">
            <a:avLst/>
          </a:prstGeom>
          <a:solidFill>
            <a:srgbClr val="C00000">
              <a:alpha val="22000"/>
            </a:srgbClr>
          </a:solidFill>
          <a:ln>
            <a:solidFill>
              <a:schemeClr val="accent1">
                <a:shade val="50000"/>
                <a:alpha val="219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 name="Multiplication 4">
            <a:extLst>
              <a:ext uri="{FF2B5EF4-FFF2-40B4-BE49-F238E27FC236}">
                <a16:creationId xmlns:a16="http://schemas.microsoft.com/office/drawing/2014/main" id="{81A37EE7-2D8B-BB4E-9D72-8E37C7F9F98E}"/>
              </a:ext>
            </a:extLst>
          </p:cNvPr>
          <p:cNvSpPr/>
          <p:nvPr/>
        </p:nvSpPr>
        <p:spPr>
          <a:xfrm>
            <a:off x="5549888" y="5758576"/>
            <a:ext cx="97408" cy="10125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6" name="Ellipse 5">
            <a:extLst>
              <a:ext uri="{FF2B5EF4-FFF2-40B4-BE49-F238E27FC236}">
                <a16:creationId xmlns:a16="http://schemas.microsoft.com/office/drawing/2014/main" id="{E1F5C6C5-A98C-EA6B-D8D2-FF155FA04C8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A7C65A1-35DB-9059-9671-9C1D6BE15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2737" y="754529"/>
            <a:ext cx="4717772" cy="3304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2"/>
          <p:cNvSpPr txBox="1"/>
          <p:nvPr/>
        </p:nvSpPr>
        <p:spPr>
          <a:xfrm>
            <a:off x="1616105" y="126209"/>
            <a:ext cx="6072445" cy="568682"/>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1950's schools</a:t>
            </a:r>
          </a:p>
        </p:txBody>
      </p:sp>
      <p:grpSp>
        <p:nvGrpSpPr>
          <p:cNvPr id="4" name="Group 4"/>
          <p:cNvGrpSpPr/>
          <p:nvPr/>
        </p:nvGrpSpPr>
        <p:grpSpPr>
          <a:xfrm>
            <a:off x="182148" y="1451582"/>
            <a:ext cx="3173341" cy="1259521"/>
            <a:chOff x="0" y="0"/>
            <a:chExt cx="7620000" cy="4347065"/>
          </a:xfrm>
        </p:grpSpPr>
        <p:sp>
          <p:nvSpPr>
            <p:cNvPr id="5" name="Freeform 5"/>
            <p:cNvSpPr/>
            <p:nvPr/>
          </p:nvSpPr>
          <p:spPr>
            <a:xfrm>
              <a:off x="0" y="0"/>
              <a:ext cx="7620000" cy="4347065"/>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chemeClr val="accent1">
                <a:lumMod val="60000"/>
                <a:lumOff val="40000"/>
              </a:schemeClr>
            </a:solidFill>
          </p:spPr>
          <p:txBody>
            <a:bodyPr/>
            <a:lstStyle/>
            <a:p>
              <a:endParaRPr lang="fr-CA"/>
            </a:p>
          </p:txBody>
        </p:sp>
      </p:grpSp>
      <p:sp>
        <p:nvSpPr>
          <p:cNvPr id="6" name="TextBox 6"/>
          <p:cNvSpPr txBox="1"/>
          <p:nvPr/>
        </p:nvSpPr>
        <p:spPr>
          <a:xfrm>
            <a:off x="131083" y="1560285"/>
            <a:ext cx="3142330" cy="752770"/>
          </a:xfrm>
          <a:prstGeom prst="rect">
            <a:avLst/>
          </a:prstGeom>
        </p:spPr>
        <p:txBody>
          <a:bodyPr lIns="0" tIns="0" rIns="0" bIns="0" rtlCol="0" anchor="t">
            <a:spAutoFit/>
          </a:bodyPr>
          <a:lstStyle/>
          <a:p>
            <a:pPr algn="ctr">
              <a:lnSpc>
                <a:spcPts val="2005"/>
              </a:lnSpc>
            </a:pPr>
            <a:r>
              <a:rPr lang="en-US" sz="1433">
                <a:solidFill>
                  <a:srgbClr val="000000"/>
                </a:solidFill>
                <a:latin typeface="Open Sans Light"/>
              </a:rPr>
              <a:t>Each community had their own schools managed by Oblates or Catholics missionaries. </a:t>
            </a:r>
          </a:p>
        </p:txBody>
      </p:sp>
      <p:grpSp>
        <p:nvGrpSpPr>
          <p:cNvPr id="7" name="Group 7"/>
          <p:cNvGrpSpPr/>
          <p:nvPr/>
        </p:nvGrpSpPr>
        <p:grpSpPr>
          <a:xfrm>
            <a:off x="1" y="4422957"/>
            <a:ext cx="9143997" cy="2435044"/>
            <a:chOff x="0" y="83946"/>
            <a:chExt cx="4305110" cy="801512"/>
          </a:xfrm>
        </p:grpSpPr>
        <p:sp>
          <p:nvSpPr>
            <p:cNvPr id="8" name="Freeform 8"/>
            <p:cNvSpPr/>
            <p:nvPr/>
          </p:nvSpPr>
          <p:spPr>
            <a:xfrm>
              <a:off x="0" y="83946"/>
              <a:ext cx="4305110" cy="801512"/>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9" name="TextBox 9"/>
          <p:cNvSpPr txBox="1"/>
          <p:nvPr/>
        </p:nvSpPr>
        <p:spPr>
          <a:xfrm>
            <a:off x="66724" y="4894225"/>
            <a:ext cx="9010549" cy="1348061"/>
          </a:xfrm>
          <a:prstGeom prst="rect">
            <a:avLst/>
          </a:prstGeom>
        </p:spPr>
        <p:txBody>
          <a:bodyPr wrap="square" lIns="0" tIns="0" rIns="0" bIns="0" rtlCol="0" anchor="t">
            <a:spAutoFit/>
          </a:bodyPr>
          <a:lstStyle/>
          <a:p>
            <a:pPr marL="321310" indent="-321310">
              <a:lnSpc>
                <a:spcPct val="150000"/>
              </a:lnSpc>
              <a:buFont typeface="+mj-lt"/>
              <a:buAutoNum type="arabicPeriod"/>
            </a:pPr>
            <a:r>
              <a:rPr lang="en-US" sz="1500" dirty="0">
                <a:latin typeface="Open Sans Light"/>
              </a:rPr>
              <a:t>How many schools are there in your community today? </a:t>
            </a:r>
            <a:r>
              <a:rPr lang="en-US" sz="1500" b="1" i="1" u="sng" dirty="0">
                <a:solidFill>
                  <a:srgbClr val="C00000"/>
                </a:solidFill>
                <a:latin typeface="Open Sans Light"/>
              </a:rPr>
              <a:t>Answers may vary depending on the community</a:t>
            </a:r>
            <a:endParaRPr lang="en-US" dirty="0"/>
          </a:p>
          <a:p>
            <a:pPr marL="321310" indent="-321310">
              <a:lnSpc>
                <a:spcPct val="150000"/>
              </a:lnSpc>
              <a:buFont typeface="+mj-lt"/>
              <a:buAutoNum type="arabicPeriod"/>
            </a:pPr>
            <a:r>
              <a:rPr lang="en-US" sz="1500" dirty="0">
                <a:latin typeface="Open Sans Light"/>
              </a:rPr>
              <a:t>Who is managing your school? </a:t>
            </a:r>
            <a:r>
              <a:rPr lang="en-US" sz="1500" b="1" i="1" u="sng" dirty="0">
                <a:solidFill>
                  <a:srgbClr val="C00000"/>
                </a:solidFill>
                <a:latin typeface="Open Sans Light"/>
              </a:rPr>
              <a:t>Answers may vary depending on the community </a:t>
            </a:r>
            <a:endParaRPr lang="en-US" sz="1500" b="1" i="1" u="sng" dirty="0">
              <a:solidFill>
                <a:srgbClr val="C00000"/>
              </a:solidFill>
              <a:latin typeface="Open Sans Light"/>
              <a:ea typeface="Open Sans Light"/>
              <a:cs typeface="Open Sans Light"/>
            </a:endParaRPr>
          </a:p>
          <a:p>
            <a:pPr marL="321310" indent="-321310">
              <a:lnSpc>
                <a:spcPct val="150000"/>
              </a:lnSpc>
              <a:buFont typeface="+mj-lt"/>
              <a:buAutoNum type="arabicPeriod"/>
            </a:pPr>
            <a:r>
              <a:rPr lang="en-US" sz="1500" dirty="0">
                <a:latin typeface="Open Sans Light"/>
              </a:rPr>
              <a:t>Who was teaching in the 1950’s?</a:t>
            </a:r>
            <a:r>
              <a:rPr lang="en-US" sz="1500" dirty="0">
                <a:solidFill>
                  <a:srgbClr val="FFFFFF"/>
                </a:solidFill>
                <a:latin typeface="Open Sans Light"/>
              </a:rPr>
              <a:t> </a:t>
            </a:r>
            <a:r>
              <a:rPr lang="en-US" sz="1500" b="1" i="1" u="sng" dirty="0">
                <a:solidFill>
                  <a:srgbClr val="C00000"/>
                </a:solidFill>
                <a:latin typeface="Open Sans Light"/>
              </a:rPr>
              <a:t>The Oblate of the </a:t>
            </a:r>
            <a:r>
              <a:rPr lang="en-US" sz="1500" b="1" i="1" u="sng">
                <a:solidFill>
                  <a:srgbClr val="C00000"/>
                </a:solidFill>
                <a:latin typeface="Open Sans Light"/>
              </a:rPr>
              <a:t>Catholic</a:t>
            </a:r>
            <a:r>
              <a:rPr lang="en-US" sz="1500" b="1" i="1" u="sng" dirty="0">
                <a:solidFill>
                  <a:srgbClr val="C00000"/>
                </a:solidFill>
                <a:latin typeface="Open Sans Light"/>
              </a:rPr>
              <a:t> missionaries were teaching</a:t>
            </a:r>
            <a:endParaRPr lang="en-US" sz="1500" b="1" i="1" u="sng" dirty="0">
              <a:solidFill>
                <a:srgbClr val="C00000"/>
              </a:solidFill>
              <a:latin typeface="Open Sans Light"/>
              <a:ea typeface="Open Sans Light"/>
              <a:cs typeface="Open Sans Light"/>
            </a:endParaRPr>
          </a:p>
          <a:p>
            <a:pPr marL="321310" indent="-321310">
              <a:lnSpc>
                <a:spcPct val="150000"/>
              </a:lnSpc>
              <a:buFont typeface="+mj-lt"/>
              <a:buAutoNum type="arabicPeriod"/>
            </a:pPr>
            <a:r>
              <a:rPr lang="en-US" sz="1500" dirty="0">
                <a:latin typeface="Open Sans Light"/>
              </a:rPr>
              <a:t>Who is your teacher now? </a:t>
            </a:r>
            <a:r>
              <a:rPr lang="en-US" sz="1500" b="1" i="1" u="sng" dirty="0">
                <a:solidFill>
                  <a:srgbClr val="C00000"/>
                </a:solidFill>
                <a:latin typeface="Open Sans Light"/>
              </a:rPr>
              <a:t>Answers may vary</a:t>
            </a:r>
            <a:endParaRPr lang="en-US" sz="1500" b="1" u="sng" dirty="0">
              <a:solidFill>
                <a:srgbClr val="FFFFFF"/>
              </a:solidFill>
              <a:latin typeface="Open Sans Light"/>
              <a:ea typeface="Open Sans Light"/>
              <a:cs typeface="Open Sans Light"/>
            </a:endParaRPr>
          </a:p>
        </p:txBody>
      </p:sp>
      <p:pic>
        <p:nvPicPr>
          <p:cNvPr id="15" name="Picture 15"/>
          <p:cNvPicPr>
            <a:picLocks noChangeAspect="1"/>
          </p:cNvPicPr>
          <p:nvPr/>
        </p:nvPicPr>
        <p:blipFill>
          <a:blip r:embed="rId4"/>
          <a:srcRect/>
          <a:stretch>
            <a:fillRect/>
          </a:stretch>
        </p:blipFill>
        <p:spPr>
          <a:xfrm>
            <a:off x="66724" y="2316976"/>
            <a:ext cx="2111168" cy="2105981"/>
          </a:xfrm>
          <a:prstGeom prst="rect">
            <a:avLst/>
          </a:prstGeom>
        </p:spPr>
      </p:pic>
      <p:sp>
        <p:nvSpPr>
          <p:cNvPr id="11" name="Ellipse 10">
            <a:extLst>
              <a:ext uri="{FF2B5EF4-FFF2-40B4-BE49-F238E27FC236}">
                <a16:creationId xmlns:a16="http://schemas.microsoft.com/office/drawing/2014/main" id="{5DFA9D95-B5D5-2502-0263-F80FAA39BB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30</a:t>
            </a:r>
          </a:p>
        </p:txBody>
      </p:sp>
      <p:sp>
        <p:nvSpPr>
          <p:cNvPr id="12" name="Autre processus 11">
            <a:extLst>
              <a:ext uri="{FF2B5EF4-FFF2-40B4-BE49-F238E27FC236}">
                <a16:creationId xmlns:a16="http://schemas.microsoft.com/office/drawing/2014/main" id="{1A9AAEEB-E0DC-08B5-8865-70C222CE990B}"/>
              </a:ext>
            </a:extLst>
          </p:cNvPr>
          <p:cNvSpPr/>
          <p:nvPr/>
        </p:nvSpPr>
        <p:spPr>
          <a:xfrm>
            <a:off x="4108725" y="3928523"/>
            <a:ext cx="382993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Federal</a:t>
            </a:r>
            <a:r>
              <a:rPr lang="fr-FR" sz="1600">
                <a:latin typeface="Open Sans" panose="020B0606030504020204" pitchFamily="34" charset="0"/>
                <a:ea typeface="Open Sans" panose="020B0606030504020204" pitchFamily="34" charset="0"/>
                <a:cs typeface="Open Sans" panose="020B0606030504020204" pitchFamily="34" charset="0"/>
              </a:rPr>
              <a:t> </a:t>
            </a:r>
            <a:r>
              <a:rPr lang="fr-FR" sz="1600" err="1">
                <a:latin typeface="Open Sans" panose="020B0606030504020204" pitchFamily="34" charset="0"/>
                <a:ea typeface="Open Sans" panose="020B0606030504020204" pitchFamily="34" charset="0"/>
                <a:cs typeface="Open Sans" panose="020B0606030504020204" pitchFamily="34" charset="0"/>
              </a:rPr>
              <a:t>school</a:t>
            </a:r>
            <a:r>
              <a:rPr lang="fr-FR" sz="1600">
                <a:latin typeface="Open Sans" panose="020B0606030504020204" pitchFamily="34" charset="0"/>
                <a:ea typeface="Open Sans" panose="020B0606030504020204" pitchFamily="34" charset="0"/>
                <a:cs typeface="Open Sans" panose="020B0606030504020204" pitchFamily="34" charset="0"/>
              </a:rPr>
              <a:t> in </a:t>
            </a:r>
            <a:r>
              <a:rPr lang="fr-FR" sz="1600" err="1">
                <a:latin typeface="Open Sans" panose="020B0606030504020204" pitchFamily="34" charset="0"/>
                <a:ea typeface="Open Sans" panose="020B0606030504020204" pitchFamily="34" charset="0"/>
                <a:cs typeface="Open Sans" panose="020B0606030504020204" pitchFamily="34" charset="0"/>
              </a:rPr>
              <a:t>Puvirnituq</a:t>
            </a:r>
            <a:r>
              <a:rPr lang="fr-FR" sz="1600">
                <a:latin typeface="Open Sans" panose="020B0606030504020204" pitchFamily="34" charset="0"/>
                <a:ea typeface="Open Sans" panose="020B0606030504020204" pitchFamily="34" charset="0"/>
                <a:cs typeface="Open Sans" panose="020B0606030504020204" pitchFamily="34" charset="0"/>
              </a:rPr>
              <a:t> in 1960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701054"/>
            <a:ext cx="9144000" cy="2156946"/>
            <a:chOff x="0" y="0"/>
            <a:chExt cx="6163047" cy="1740067"/>
          </a:xfrm>
        </p:grpSpPr>
        <p:sp>
          <p:nvSpPr>
            <p:cNvPr id="6" name="Freeform 6"/>
            <p:cNvSpPr/>
            <p:nvPr/>
          </p:nvSpPr>
          <p:spPr>
            <a:xfrm>
              <a:off x="0" y="0"/>
              <a:ext cx="6163047" cy="1740067"/>
            </a:xfrm>
            <a:custGeom>
              <a:avLst/>
              <a:gdLst/>
              <a:ahLst/>
              <a:cxnLst/>
              <a:rect l="l" t="t" r="r" b="b"/>
              <a:pathLst>
                <a:path w="6163047" h="1740067">
                  <a:moveTo>
                    <a:pt x="0" y="0"/>
                  </a:moveTo>
                  <a:lnTo>
                    <a:pt x="6163047" y="0"/>
                  </a:lnTo>
                  <a:lnTo>
                    <a:pt x="6163047" y="1740067"/>
                  </a:lnTo>
                  <a:lnTo>
                    <a:pt x="0" y="1740067"/>
                  </a:lnTo>
                  <a:close/>
                </a:path>
              </a:pathLst>
            </a:custGeom>
            <a:solidFill>
              <a:schemeClr val="bg1"/>
            </a:solidFill>
          </p:spPr>
          <p:txBody>
            <a:bodyPr/>
            <a:lstStyle/>
            <a:p>
              <a:endParaRPr lang="fr-FR"/>
            </a:p>
          </p:txBody>
        </p:sp>
      </p:grpSp>
      <p:sp>
        <p:nvSpPr>
          <p:cNvPr id="7" name="TextBox 7"/>
          <p:cNvSpPr txBox="1"/>
          <p:nvPr/>
        </p:nvSpPr>
        <p:spPr>
          <a:xfrm>
            <a:off x="146919" y="4836278"/>
            <a:ext cx="8877376" cy="1694310"/>
          </a:xfrm>
          <a:prstGeom prst="rect">
            <a:avLst/>
          </a:prstGeom>
        </p:spPr>
        <p:txBody>
          <a:bodyPr wrap="square" lIns="0" tIns="0" rIns="0" bIns="0" rtlCol="0" anchor="t">
            <a:spAutoFit/>
          </a:bodyPr>
          <a:lstStyle/>
          <a:p>
            <a:pPr marL="321469" indent="-321469">
              <a:lnSpc>
                <a:spcPct val="150000"/>
              </a:lnSpc>
              <a:buFont typeface="+mj-lt"/>
              <a:buAutoNum type="arabicPeriod"/>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difference can you tell regarding seasons in the pictures?</a:t>
            </a:r>
          </a:p>
          <a:p>
            <a:pPr>
              <a:lnSpc>
                <a:spcPct val="150000"/>
              </a:lnSpc>
            </a:pP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We can see it’s winter in the first picture and summer in the second.</a:t>
            </a:r>
          </a:p>
          <a:p>
            <a:pPr>
              <a:lnSpc>
                <a:spcPct val="15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2.    What differences can you write between the housing in the pictures?</a:t>
            </a:r>
          </a:p>
          <a:p>
            <a:pPr>
              <a:lnSpc>
                <a:spcPct val="150000"/>
              </a:lnSpc>
            </a:pP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We can see snow houses (igloo’s) in the first picture and animal skin tent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tupiq</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in the other.</a:t>
            </a:r>
          </a:p>
          <a:p>
            <a:pPr marL="321469" indent="-321469">
              <a:lnSpc>
                <a:spcPct val="150000"/>
              </a:lnSpc>
              <a:buFont typeface="+mj-lt"/>
              <a:buAutoNum type="arabicPeriod" startAt="2"/>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9"/>
          <p:cNvSpPr txBox="1"/>
          <p:nvPr/>
        </p:nvSpPr>
        <p:spPr>
          <a:xfrm>
            <a:off x="1036327" y="103865"/>
            <a:ext cx="7067948" cy="526683"/>
          </a:xfrm>
          <a:prstGeom prst="rect">
            <a:avLst/>
          </a:prstGeom>
        </p:spPr>
        <p:txBody>
          <a:bodyPr wrap="square" lIns="0" tIns="0" rIns="0" bIns="0" rtlCol="0" anchor="t">
            <a:spAutoFit/>
          </a:bodyPr>
          <a:lstStyle/>
          <a:p>
            <a:pPr algn="ctr">
              <a:lnSpc>
                <a:spcPts val="4376"/>
              </a:lnSpc>
            </a:pPr>
            <a:r>
              <a:rPr lang="en-US" sz="3126">
                <a:solidFill>
                  <a:srgbClr val="1E6090"/>
                </a:solidFill>
                <a:latin typeface="Open Sans Extra Bold"/>
              </a:rPr>
              <a:t>The changes in Inuit communities </a:t>
            </a:r>
          </a:p>
        </p:txBody>
      </p:sp>
      <p:pic>
        <p:nvPicPr>
          <p:cNvPr id="10" name="Picture 10"/>
          <p:cNvPicPr>
            <a:picLocks noChangeAspect="1"/>
          </p:cNvPicPr>
          <p:nvPr/>
        </p:nvPicPr>
        <p:blipFill>
          <a:blip r:embed="rId3"/>
          <a:srcRect t="34857" r="91" b="30596"/>
          <a:stretch>
            <a:fillRect/>
          </a:stretch>
        </p:blipFill>
        <p:spPr>
          <a:xfrm>
            <a:off x="7870198" y="622471"/>
            <a:ext cx="1240967" cy="362342"/>
          </a:xfrm>
          <a:prstGeom prst="rect">
            <a:avLst/>
          </a:prstGeom>
        </p:spPr>
      </p:pic>
      <p:pic>
        <p:nvPicPr>
          <p:cNvPr id="23" name="Image 22">
            <a:extLst>
              <a:ext uri="{FF2B5EF4-FFF2-40B4-BE49-F238E27FC236}">
                <a16:creationId xmlns:a16="http://schemas.microsoft.com/office/drawing/2014/main" id="{7A571175-008A-247F-BF4D-4602338EF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55" y="1218272"/>
            <a:ext cx="3245630" cy="25806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 11">
            <a:extLst>
              <a:ext uri="{FF2B5EF4-FFF2-40B4-BE49-F238E27FC236}">
                <a16:creationId xmlns:a16="http://schemas.microsoft.com/office/drawing/2014/main" id="{5C4284F2-EA45-3A69-0B6C-10815E3A6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761" y="1158425"/>
            <a:ext cx="3170300" cy="33962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A8303E9D-0361-BA06-A444-9F374B945C5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31</a:t>
            </a:r>
          </a:p>
        </p:txBody>
      </p:sp>
      <p:grpSp>
        <p:nvGrpSpPr>
          <p:cNvPr id="3" name="Group 3"/>
          <p:cNvGrpSpPr/>
          <p:nvPr/>
        </p:nvGrpSpPr>
        <p:grpSpPr>
          <a:xfrm>
            <a:off x="6612647" y="1203398"/>
            <a:ext cx="2411648" cy="2717659"/>
            <a:chOff x="0" y="0"/>
            <a:chExt cx="6350000" cy="5603518"/>
          </a:xfrm>
        </p:grpSpPr>
        <p:sp>
          <p:nvSpPr>
            <p:cNvPr id="4" name="Freeform 4"/>
            <p:cNvSpPr/>
            <p:nvPr/>
          </p:nvSpPr>
          <p:spPr>
            <a:xfrm>
              <a:off x="0" y="0"/>
              <a:ext cx="6350000" cy="5603518"/>
            </a:xfrm>
            <a:custGeom>
              <a:avLst/>
              <a:gdLst/>
              <a:ahLst/>
              <a:cxnLst/>
              <a:rect l="l" t="t" r="r" b="b"/>
              <a:pathLst>
                <a:path w="6350000" h="5603518">
                  <a:moveTo>
                    <a:pt x="6350000" y="439420"/>
                  </a:moveTo>
                  <a:lnTo>
                    <a:pt x="6350000" y="3916958"/>
                  </a:lnTo>
                  <a:cubicBezTo>
                    <a:pt x="6350000" y="4159528"/>
                    <a:pt x="6153150" y="4356378"/>
                    <a:pt x="5910580" y="4356378"/>
                  </a:cubicBezTo>
                  <a:lnTo>
                    <a:pt x="1780540" y="4356378"/>
                  </a:lnTo>
                  <a:cubicBezTo>
                    <a:pt x="1925320" y="4783098"/>
                    <a:pt x="2146300" y="5185688"/>
                    <a:pt x="2298700" y="5603518"/>
                  </a:cubicBezTo>
                  <a:cubicBezTo>
                    <a:pt x="2123440" y="5349518"/>
                    <a:pt x="1510030" y="4833898"/>
                    <a:pt x="1162050" y="4356378"/>
                  </a:cubicBezTo>
                  <a:lnTo>
                    <a:pt x="439420" y="4356378"/>
                  </a:lnTo>
                  <a:cubicBezTo>
                    <a:pt x="196850" y="4356378"/>
                    <a:pt x="0" y="4159528"/>
                    <a:pt x="0" y="3916958"/>
                  </a:cubicBezTo>
                  <a:lnTo>
                    <a:pt x="0" y="439420"/>
                  </a:lnTo>
                  <a:cubicBezTo>
                    <a:pt x="0" y="196850"/>
                    <a:pt x="196850" y="0"/>
                    <a:pt x="439420" y="0"/>
                  </a:cubicBezTo>
                  <a:lnTo>
                    <a:pt x="5910580" y="0"/>
                  </a:lnTo>
                  <a:cubicBezTo>
                    <a:pt x="6153150" y="0"/>
                    <a:pt x="6350000" y="196850"/>
                    <a:pt x="6350000" y="439420"/>
                  </a:cubicBezTo>
                  <a:close/>
                </a:path>
              </a:pathLst>
            </a:custGeom>
            <a:solidFill>
              <a:srgbClr val="9AA7B2"/>
            </a:solidFill>
          </p:spPr>
          <p:txBody>
            <a:bodyPr/>
            <a:lstStyle/>
            <a:p>
              <a:endParaRPr lang="fr-CA"/>
            </a:p>
          </p:txBody>
        </p:sp>
      </p:grpSp>
      <p:sp>
        <p:nvSpPr>
          <p:cNvPr id="8" name="TextBox 8"/>
          <p:cNvSpPr txBox="1"/>
          <p:nvPr/>
        </p:nvSpPr>
        <p:spPr>
          <a:xfrm>
            <a:off x="6658985" y="1410895"/>
            <a:ext cx="2318972" cy="1450654"/>
          </a:xfrm>
          <a:prstGeom prst="rect">
            <a:avLst/>
          </a:prstGeom>
        </p:spPr>
        <p:txBody>
          <a:bodyPr wrap="square" lIns="0" tIns="0" rIns="0" bIns="0" rtlCol="0" anchor="t">
            <a:spAutoFit/>
          </a:bodyPr>
          <a:lstStyle/>
          <a:p>
            <a:pPr>
              <a:lnSpc>
                <a:spcPts val="2271"/>
              </a:lnSpc>
            </a:pPr>
            <a:r>
              <a:rPr lang="en-US" sz="1500" dirty="0">
                <a:solidFill>
                  <a:srgbClr val="000000"/>
                </a:solidFill>
                <a:latin typeface="Open Sans Light"/>
              </a:rPr>
              <a:t>After 1960, more </a:t>
            </a:r>
            <a:r>
              <a:rPr lang="en-US" sz="1500" dirty="0" err="1">
                <a:solidFill>
                  <a:srgbClr val="000000"/>
                </a:solidFill>
                <a:latin typeface="Open Sans Light"/>
              </a:rPr>
              <a:t>Qallunaat</a:t>
            </a:r>
            <a:r>
              <a:rPr lang="en-US" sz="1500" dirty="0">
                <a:solidFill>
                  <a:srgbClr val="000000"/>
                </a:solidFill>
                <a:latin typeface="Open Sans Light"/>
              </a:rPr>
              <a:t> arrived in Nunavik since school became mandatory. They would build buildings and few houses. </a:t>
            </a:r>
          </a:p>
        </p:txBody>
      </p:sp>
      <p:pic>
        <p:nvPicPr>
          <p:cNvPr id="16" name="Picture 16"/>
          <p:cNvPicPr>
            <a:picLocks noChangeAspect="1"/>
          </p:cNvPicPr>
          <p:nvPr/>
        </p:nvPicPr>
        <p:blipFill rotWithShape="1">
          <a:blip r:embed="rId6"/>
          <a:srcRect b="8352"/>
          <a:stretch/>
        </p:blipFill>
        <p:spPr>
          <a:xfrm>
            <a:off x="6945478" y="2856548"/>
            <a:ext cx="2156890" cy="186966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0" name="Freeform 8">
            <a:extLst>
              <a:ext uri="{FF2B5EF4-FFF2-40B4-BE49-F238E27FC236}">
                <a16:creationId xmlns:a16="http://schemas.microsoft.com/office/drawing/2014/main" id="{07085AD1-F56C-6AE2-966B-529577D36CC2}"/>
              </a:ext>
            </a:extLst>
          </p:cNvPr>
          <p:cNvSpPr/>
          <p:nvPr/>
        </p:nvSpPr>
        <p:spPr>
          <a:xfrm>
            <a:off x="1" y="4422957"/>
            <a:ext cx="9143997" cy="2435044"/>
          </a:xfrm>
          <a:custGeom>
            <a:avLst/>
            <a:gdLst/>
            <a:ahLst/>
            <a:cxnLst/>
            <a:rect l="l" t="t" r="r" b="b"/>
            <a:pathLst>
              <a:path w="4305110" h="885458">
                <a:moveTo>
                  <a:pt x="0" y="0"/>
                </a:moveTo>
                <a:lnTo>
                  <a:pt x="4305110" y="0"/>
                </a:lnTo>
                <a:lnTo>
                  <a:pt x="4305110" y="885458"/>
                </a:lnTo>
                <a:lnTo>
                  <a:pt x="0" y="885458"/>
                </a:lnTo>
                <a:close/>
              </a:path>
            </a:pathLst>
          </a:custGeom>
          <a:solidFill>
            <a:schemeClr val="bg1"/>
          </a:solidFill>
        </p:spPr>
        <p:txBody>
          <a:bodyPr/>
          <a:lstStyle/>
          <a:p>
            <a:endParaRPr lang="fr-FR"/>
          </a:p>
        </p:txBody>
      </p:sp>
      <p:grpSp>
        <p:nvGrpSpPr>
          <p:cNvPr id="2" name="Group 2"/>
          <p:cNvGrpSpPr/>
          <p:nvPr/>
        </p:nvGrpSpPr>
        <p:grpSpPr>
          <a:xfrm>
            <a:off x="132144" y="735480"/>
            <a:ext cx="9011856" cy="656502"/>
            <a:chOff x="0" y="0"/>
            <a:chExt cx="3924419" cy="278681"/>
          </a:xfrm>
        </p:grpSpPr>
        <p:sp>
          <p:nvSpPr>
            <p:cNvPr id="3" name="Freeform 3"/>
            <p:cNvSpPr/>
            <p:nvPr/>
          </p:nvSpPr>
          <p:spPr>
            <a:xfrm>
              <a:off x="0" y="0"/>
              <a:ext cx="3924419" cy="278681"/>
            </a:xfrm>
            <a:custGeom>
              <a:avLst/>
              <a:gdLst/>
              <a:ahLst/>
              <a:cxnLst/>
              <a:rect l="l" t="t" r="r" b="b"/>
              <a:pathLst>
                <a:path w="3924419" h="278681">
                  <a:moveTo>
                    <a:pt x="0" y="0"/>
                  </a:moveTo>
                  <a:lnTo>
                    <a:pt x="3924419" y="0"/>
                  </a:lnTo>
                  <a:lnTo>
                    <a:pt x="3924419" y="278681"/>
                  </a:lnTo>
                  <a:lnTo>
                    <a:pt x="0" y="278681"/>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11786" y="1704139"/>
            <a:ext cx="1211979" cy="722420"/>
          </a:xfrm>
          <a:prstGeom prst="rect">
            <a:avLst/>
          </a:prstGeom>
        </p:spPr>
      </p:pic>
      <p:pic>
        <p:nvPicPr>
          <p:cNvPr id="5" name="Picture 5"/>
          <p:cNvPicPr>
            <a:picLocks noChangeAspect="1"/>
          </p:cNvPicPr>
          <p:nvPr/>
        </p:nvPicPr>
        <p:blipFill>
          <a:blip r:embed="rId4"/>
          <a:srcRect/>
          <a:stretch>
            <a:fillRect/>
          </a:stretch>
        </p:blipFill>
        <p:spPr>
          <a:xfrm>
            <a:off x="586965" y="1424700"/>
            <a:ext cx="4327307" cy="2992204"/>
          </a:xfrm>
          <a:prstGeom prst="rect">
            <a:avLst/>
          </a:prstGeom>
        </p:spPr>
      </p:pic>
      <p:grpSp>
        <p:nvGrpSpPr>
          <p:cNvPr id="6" name="Group 6"/>
          <p:cNvGrpSpPr/>
          <p:nvPr/>
        </p:nvGrpSpPr>
        <p:grpSpPr>
          <a:xfrm>
            <a:off x="4990369" y="1424700"/>
            <a:ext cx="2820167" cy="1010343"/>
            <a:chOff x="0" y="0"/>
            <a:chExt cx="2702041" cy="984456"/>
          </a:xfrm>
        </p:grpSpPr>
        <p:grpSp>
          <p:nvGrpSpPr>
            <p:cNvPr id="7" name="Group 7"/>
            <p:cNvGrpSpPr/>
            <p:nvPr/>
          </p:nvGrpSpPr>
          <p:grpSpPr>
            <a:xfrm>
              <a:off x="0" y="0"/>
              <a:ext cx="2702041" cy="918869"/>
              <a:chOff x="0" y="0"/>
              <a:chExt cx="3335997" cy="1134455"/>
            </a:xfrm>
          </p:grpSpPr>
          <p:sp>
            <p:nvSpPr>
              <p:cNvPr id="8" name="Freeform 8"/>
              <p:cNvSpPr/>
              <p:nvPr/>
            </p:nvSpPr>
            <p:spPr>
              <a:xfrm>
                <a:off x="0" y="0"/>
                <a:ext cx="3335997" cy="1134455"/>
              </a:xfrm>
              <a:custGeom>
                <a:avLst/>
                <a:gdLst/>
                <a:ahLst/>
                <a:cxnLst/>
                <a:rect l="l" t="t" r="r" b="b"/>
                <a:pathLst>
                  <a:path w="3335997" h="1134455">
                    <a:moveTo>
                      <a:pt x="0" y="0"/>
                    </a:moveTo>
                    <a:lnTo>
                      <a:pt x="3335997" y="0"/>
                    </a:lnTo>
                    <a:lnTo>
                      <a:pt x="3335997" y="1134455"/>
                    </a:lnTo>
                    <a:lnTo>
                      <a:pt x="0" y="1134455"/>
                    </a:lnTo>
                    <a:close/>
                  </a:path>
                </a:pathLst>
              </a:custGeom>
              <a:solidFill>
                <a:srgbClr val="1E6090"/>
              </a:solidFill>
            </p:spPr>
            <p:txBody>
              <a:bodyPr/>
              <a:lstStyle/>
              <a:p>
                <a:endParaRPr lang="fr-CA"/>
              </a:p>
            </p:txBody>
          </p:sp>
        </p:grpSp>
        <p:sp>
          <p:nvSpPr>
            <p:cNvPr id="9" name="TextBox 9"/>
            <p:cNvSpPr txBox="1"/>
            <p:nvPr/>
          </p:nvSpPr>
          <p:spPr>
            <a:xfrm>
              <a:off x="22783" y="62043"/>
              <a:ext cx="2584674" cy="922413"/>
            </a:xfrm>
            <a:prstGeom prst="rect">
              <a:avLst/>
            </a:prstGeom>
          </p:spPr>
          <p:txBody>
            <a:bodyPr lIns="0" tIns="0" rIns="0" bIns="0" rtlCol="0" anchor="t">
              <a:spAutoFit/>
            </a:bodyPr>
            <a:lstStyle/>
            <a:p>
              <a:pPr algn="ctr">
                <a:lnSpc>
                  <a:spcPts val="1571"/>
                </a:lnSpc>
              </a:pPr>
              <a:r>
                <a:rPr lang="en-US" sz="1800" dirty="0">
                  <a:solidFill>
                    <a:srgbClr val="F7FBFF"/>
                  </a:solidFill>
                  <a:latin typeface="Open Sans Light Italics"/>
                </a:rPr>
                <a:t>Map of Puvirnituq and Ivujivik to Churchill, Manitoba</a:t>
              </a:r>
            </a:p>
            <a:p>
              <a:pPr algn="ctr">
                <a:lnSpc>
                  <a:spcPts val="1571"/>
                </a:lnSpc>
              </a:pPr>
              <a:r>
                <a:rPr lang="en-US" sz="1800" dirty="0">
                  <a:solidFill>
                    <a:srgbClr val="F7FBFF"/>
                  </a:solidFill>
                  <a:latin typeface="Open Sans Light Italics"/>
                </a:rPr>
                <a:t>About 970 km </a:t>
              </a:r>
            </a:p>
          </p:txBody>
        </p:sp>
      </p:grpSp>
      <p:pic>
        <p:nvPicPr>
          <p:cNvPr id="15" name="Picture 15"/>
          <p:cNvPicPr>
            <a:picLocks noChangeAspect="1"/>
          </p:cNvPicPr>
          <p:nvPr/>
        </p:nvPicPr>
        <p:blipFill>
          <a:blip r:embed="rId5"/>
          <a:srcRect/>
          <a:stretch>
            <a:fillRect/>
          </a:stretch>
        </p:blipFill>
        <p:spPr>
          <a:xfrm>
            <a:off x="4914272" y="1919336"/>
            <a:ext cx="2988928" cy="2794971"/>
          </a:xfrm>
          <a:prstGeom prst="rect">
            <a:avLst/>
          </a:prstGeom>
        </p:spPr>
      </p:pic>
      <p:sp>
        <p:nvSpPr>
          <p:cNvPr id="16" name="TextBox 16"/>
          <p:cNvSpPr txBox="1"/>
          <p:nvPr/>
        </p:nvSpPr>
        <p:spPr>
          <a:xfrm>
            <a:off x="808638" y="847324"/>
            <a:ext cx="7805791" cy="436017"/>
          </a:xfrm>
          <a:prstGeom prst="rect">
            <a:avLst/>
          </a:prstGeom>
        </p:spPr>
        <p:txBody>
          <a:bodyPr wrap="square" lIns="0" tIns="0" rIns="0" bIns="0" rtlCol="0" anchor="t">
            <a:spAutoFit/>
          </a:bodyPr>
          <a:lstStyle/>
          <a:p>
            <a:pPr>
              <a:lnSpc>
                <a:spcPts val="1730"/>
              </a:lnSpc>
            </a:pPr>
            <a:r>
              <a:rPr lang="en-US" sz="1500" dirty="0">
                <a:solidFill>
                  <a:srgbClr val="000000"/>
                </a:solidFill>
                <a:latin typeface="Open Sans Light"/>
              </a:rPr>
              <a:t>As federal schools keep opening in Nunavik, people who would like to pursue in grade 7 needed to go down to Churchill in Manitoba. Students were away for long periods of time.</a:t>
            </a:r>
          </a:p>
        </p:txBody>
      </p:sp>
      <p:sp>
        <p:nvSpPr>
          <p:cNvPr id="17" name="TextBox 17"/>
          <p:cNvSpPr txBox="1"/>
          <p:nvPr/>
        </p:nvSpPr>
        <p:spPr>
          <a:xfrm>
            <a:off x="132144" y="4460040"/>
            <a:ext cx="9011856" cy="2386807"/>
          </a:xfrm>
          <a:prstGeom prst="rect">
            <a:avLst/>
          </a:prstGeom>
        </p:spPr>
        <p:txBody>
          <a:bodyPr wrap="square" lIns="0" tIns="0" rIns="0" bIns="0" rtlCol="0" anchor="t">
            <a:spAutoFit/>
          </a:bodyPr>
          <a:lstStyle/>
          <a:p>
            <a:pPr marL="214310" indent="-214310">
              <a:lnSpc>
                <a:spcPct val="150000"/>
              </a:lnSpc>
              <a:buFont typeface="+mj-lt"/>
              <a:buAutoNum type="arabicPeriod"/>
            </a:pPr>
            <a:r>
              <a:rPr lang="en-US" sz="1500" dirty="0">
                <a:solidFill>
                  <a:srgbClr val="000000"/>
                </a:solidFill>
                <a:latin typeface="Open Sans"/>
              </a:rPr>
              <a:t>How far do you have to travel from home to school?  </a:t>
            </a:r>
            <a:r>
              <a:rPr lang="en-US" sz="1500" i="1" u="sng" dirty="0">
                <a:solidFill>
                  <a:srgbClr val="C00000"/>
                </a:solidFill>
                <a:latin typeface="Open Sans"/>
              </a:rPr>
              <a:t>Answers may vary </a:t>
            </a:r>
            <a:r>
              <a:rPr lang="en-US" sz="1500" i="1" u="sng" dirty="0">
                <a:solidFill>
                  <a:srgbClr val="000000"/>
                </a:solidFill>
                <a:latin typeface="Open Sans"/>
              </a:rPr>
              <a:t>km</a:t>
            </a:r>
            <a:endParaRPr lang="en-US" sz="1500" dirty="0">
              <a:solidFill>
                <a:srgbClr val="000000"/>
              </a:solidFill>
              <a:latin typeface="Open Sans"/>
            </a:endParaRPr>
          </a:p>
          <a:p>
            <a:pPr marL="214310" indent="-214310">
              <a:lnSpc>
                <a:spcPct val="150000"/>
              </a:lnSpc>
              <a:buFont typeface="+mj-lt"/>
              <a:buAutoNum type="arabicPeriod"/>
            </a:pPr>
            <a:r>
              <a:rPr lang="en-US" sz="1500" dirty="0">
                <a:solidFill>
                  <a:srgbClr val="000000"/>
                </a:solidFill>
                <a:latin typeface="Open Sans"/>
              </a:rPr>
              <a:t>How many hours do you stay away from home in a day? </a:t>
            </a:r>
            <a:r>
              <a:rPr lang="en-US" sz="1500" i="1" u="sng" dirty="0">
                <a:solidFill>
                  <a:srgbClr val="C00000"/>
                </a:solidFill>
                <a:latin typeface="Open Sans"/>
              </a:rPr>
              <a:t>Answers may vary </a:t>
            </a:r>
            <a:r>
              <a:rPr lang="en-US" sz="1500" dirty="0">
                <a:solidFill>
                  <a:srgbClr val="000000"/>
                </a:solidFill>
                <a:latin typeface="Open Sans"/>
              </a:rPr>
              <a:t>hours</a:t>
            </a:r>
          </a:p>
          <a:p>
            <a:pPr marL="214310" indent="-214310">
              <a:lnSpc>
                <a:spcPct val="150000"/>
              </a:lnSpc>
              <a:buFont typeface="+mj-lt"/>
              <a:buAutoNum type="arabicPeriod"/>
            </a:pPr>
            <a:r>
              <a:rPr lang="en-US" sz="1500" dirty="0">
                <a:solidFill>
                  <a:srgbClr val="000000"/>
                </a:solidFill>
                <a:latin typeface="Open Sans"/>
              </a:rPr>
              <a:t>What are the main differences between now and then? </a:t>
            </a:r>
            <a:r>
              <a:rPr lang="en-US" sz="1500" i="1" u="sng" dirty="0">
                <a:solidFill>
                  <a:srgbClr val="C00000"/>
                </a:solidFill>
                <a:latin typeface="Open Sans"/>
              </a:rPr>
              <a:t>The main difference is pupils used to travel a lot more to go to school and they were separated from their families</a:t>
            </a:r>
          </a:p>
          <a:p>
            <a:pPr marL="214310" indent="-214310">
              <a:lnSpc>
                <a:spcPct val="150000"/>
              </a:lnSpc>
              <a:buFont typeface="+mj-lt"/>
              <a:buAutoNum type="arabicPeriod"/>
            </a:pPr>
            <a:r>
              <a:rPr lang="en-US" sz="1500" dirty="0">
                <a:solidFill>
                  <a:srgbClr val="000000"/>
                </a:solidFill>
                <a:latin typeface="Open Sans"/>
              </a:rPr>
              <a:t>Do you help your parents with tasks at home?        YES             NO</a:t>
            </a:r>
          </a:p>
          <a:p>
            <a:pPr marL="214310" indent="-214310">
              <a:lnSpc>
                <a:spcPct val="150000"/>
              </a:lnSpc>
              <a:buFont typeface="+mj-lt"/>
              <a:buAutoNum type="arabicPeriod"/>
            </a:pPr>
            <a:r>
              <a:rPr lang="en-US" sz="1500" dirty="0">
                <a:solidFill>
                  <a:srgbClr val="000000"/>
                </a:solidFill>
                <a:latin typeface="Open Sans"/>
              </a:rPr>
              <a:t>A) Do you think the students who went to Churchill could help their parents?      YES           NO </a:t>
            </a:r>
          </a:p>
          <a:p>
            <a:pPr>
              <a:lnSpc>
                <a:spcPct val="150000"/>
              </a:lnSpc>
            </a:pPr>
            <a:r>
              <a:rPr lang="en-US" sz="1500" dirty="0">
                <a:solidFill>
                  <a:srgbClr val="000000"/>
                </a:solidFill>
                <a:latin typeface="Open Sans"/>
              </a:rPr>
              <a:t>    B) Why? </a:t>
            </a:r>
            <a:r>
              <a:rPr lang="en-US" sz="1400" i="1" u="sng" dirty="0">
                <a:solidFill>
                  <a:srgbClr val="C00000"/>
                </a:solidFill>
                <a:latin typeface="Open Sans"/>
              </a:rPr>
              <a:t>Students who went to Churchill couldn’t help because they were 970 km apart from their parents </a:t>
            </a:r>
            <a:endParaRPr lang="en-US" sz="1250" i="1" u="sng" dirty="0">
              <a:solidFill>
                <a:srgbClr val="C00000"/>
              </a:solidFill>
              <a:latin typeface="Open Sans"/>
            </a:endParaRPr>
          </a:p>
        </p:txBody>
      </p:sp>
      <p:sp>
        <p:nvSpPr>
          <p:cNvPr id="18" name="TextBox 18"/>
          <p:cNvSpPr txBox="1"/>
          <p:nvPr/>
        </p:nvSpPr>
        <p:spPr>
          <a:xfrm>
            <a:off x="2426761" y="175453"/>
            <a:ext cx="3846061" cy="526683"/>
          </a:xfrm>
          <a:prstGeom prst="rect">
            <a:avLst/>
          </a:prstGeom>
        </p:spPr>
        <p:txBody>
          <a:bodyPr lIns="0" tIns="0" rIns="0" bIns="0" rtlCol="0" anchor="t">
            <a:spAutoFit/>
          </a:bodyPr>
          <a:lstStyle/>
          <a:p>
            <a:pPr algn="ctr">
              <a:lnSpc>
                <a:spcPts val="4376"/>
              </a:lnSpc>
            </a:pPr>
            <a:r>
              <a:rPr lang="en-US" sz="3126">
                <a:solidFill>
                  <a:srgbClr val="1E6090"/>
                </a:solidFill>
                <a:latin typeface="Open Sans Extra Bold"/>
              </a:rPr>
              <a:t>The school system </a:t>
            </a:r>
          </a:p>
        </p:txBody>
      </p:sp>
      <p:sp>
        <p:nvSpPr>
          <p:cNvPr id="23" name="Rectangle 22">
            <a:extLst>
              <a:ext uri="{FF2B5EF4-FFF2-40B4-BE49-F238E27FC236}">
                <a16:creationId xmlns:a16="http://schemas.microsoft.com/office/drawing/2014/main" id="{F1AF7E83-4A8E-CA2C-5DFD-2B8E984F8945}"/>
              </a:ext>
            </a:extLst>
          </p:cNvPr>
          <p:cNvSpPr/>
          <p:nvPr/>
        </p:nvSpPr>
        <p:spPr>
          <a:xfrm>
            <a:off x="5251765" y="5962928"/>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4" name="Rectangle 23">
            <a:extLst>
              <a:ext uri="{FF2B5EF4-FFF2-40B4-BE49-F238E27FC236}">
                <a16:creationId xmlns:a16="http://schemas.microsoft.com/office/drawing/2014/main" id="{DE1EE55C-9862-A1B6-651A-FBF89D7E94AE}"/>
              </a:ext>
            </a:extLst>
          </p:cNvPr>
          <p:cNvSpPr/>
          <p:nvPr/>
        </p:nvSpPr>
        <p:spPr>
          <a:xfrm>
            <a:off x="6202739" y="595570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5" name="Rectangle 24">
            <a:extLst>
              <a:ext uri="{FF2B5EF4-FFF2-40B4-BE49-F238E27FC236}">
                <a16:creationId xmlns:a16="http://schemas.microsoft.com/office/drawing/2014/main" id="{2523D71C-65C3-2640-3982-6F6731B16488}"/>
              </a:ext>
            </a:extLst>
          </p:cNvPr>
          <p:cNvSpPr/>
          <p:nvPr/>
        </p:nvSpPr>
        <p:spPr>
          <a:xfrm>
            <a:off x="7810536" y="630475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6" name="Rectangle 25">
            <a:extLst>
              <a:ext uri="{FF2B5EF4-FFF2-40B4-BE49-F238E27FC236}">
                <a16:creationId xmlns:a16="http://schemas.microsoft.com/office/drawing/2014/main" id="{435DA772-5373-07AE-0BC2-DD57294D4624}"/>
              </a:ext>
            </a:extLst>
          </p:cNvPr>
          <p:cNvSpPr/>
          <p:nvPr/>
        </p:nvSpPr>
        <p:spPr>
          <a:xfrm>
            <a:off x="8700340" y="6304761"/>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11" name="Multiplication 10">
            <a:extLst>
              <a:ext uri="{FF2B5EF4-FFF2-40B4-BE49-F238E27FC236}">
                <a16:creationId xmlns:a16="http://schemas.microsoft.com/office/drawing/2014/main" id="{DEC6001B-EEF0-E70C-59AF-FDC53599D5E2}"/>
              </a:ext>
            </a:extLst>
          </p:cNvPr>
          <p:cNvSpPr/>
          <p:nvPr/>
        </p:nvSpPr>
        <p:spPr>
          <a:xfrm>
            <a:off x="8705700" y="6299669"/>
            <a:ext cx="101250" cy="10125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13" name="Ellipse 12">
            <a:extLst>
              <a:ext uri="{FF2B5EF4-FFF2-40B4-BE49-F238E27FC236}">
                <a16:creationId xmlns:a16="http://schemas.microsoft.com/office/drawing/2014/main" id="{B6361AD0-6E69-01BF-13F0-07574454041D}"/>
              </a:ext>
            </a:extLst>
          </p:cNvPr>
          <p:cNvSpPr/>
          <p:nvPr/>
        </p:nvSpPr>
        <p:spPr>
          <a:xfrm>
            <a:off x="8542145" y="6477478"/>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2874" y="637523"/>
            <a:ext cx="9144000" cy="885483"/>
            <a:chOff x="0" y="0"/>
            <a:chExt cx="3279246" cy="433540"/>
          </a:xfrm>
        </p:grpSpPr>
        <p:sp>
          <p:nvSpPr>
            <p:cNvPr id="3" name="Freeform 3"/>
            <p:cNvSpPr/>
            <p:nvPr/>
          </p:nvSpPr>
          <p:spPr>
            <a:xfrm>
              <a:off x="0" y="0"/>
              <a:ext cx="3279246" cy="433540"/>
            </a:xfrm>
            <a:custGeom>
              <a:avLst/>
              <a:gdLst/>
              <a:ahLst/>
              <a:cxnLst/>
              <a:rect l="l" t="t" r="r" b="b"/>
              <a:pathLst>
                <a:path w="3279246" h="433540">
                  <a:moveTo>
                    <a:pt x="0" y="0"/>
                  </a:moveTo>
                  <a:lnTo>
                    <a:pt x="3279246" y="0"/>
                  </a:lnTo>
                  <a:lnTo>
                    <a:pt x="3279246" y="433540"/>
                  </a:lnTo>
                  <a:lnTo>
                    <a:pt x="0" y="433540"/>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32021" y="3997234"/>
            <a:ext cx="1211979" cy="722420"/>
          </a:xfrm>
          <a:prstGeom prst="rect">
            <a:avLst/>
          </a:prstGeom>
        </p:spPr>
      </p:pic>
      <p:grpSp>
        <p:nvGrpSpPr>
          <p:cNvPr id="5" name="Group 5"/>
          <p:cNvGrpSpPr/>
          <p:nvPr/>
        </p:nvGrpSpPr>
        <p:grpSpPr>
          <a:xfrm>
            <a:off x="-2" y="4958319"/>
            <a:ext cx="9144003" cy="1892422"/>
            <a:chOff x="-184641" y="0"/>
            <a:chExt cx="10030817" cy="2149678"/>
          </a:xfrm>
        </p:grpSpPr>
        <p:grpSp>
          <p:nvGrpSpPr>
            <p:cNvPr id="6" name="Group 6"/>
            <p:cNvGrpSpPr/>
            <p:nvPr/>
          </p:nvGrpSpPr>
          <p:grpSpPr>
            <a:xfrm>
              <a:off x="-184641" y="0"/>
              <a:ext cx="10030815" cy="2149678"/>
              <a:chOff x="-81498" y="0"/>
              <a:chExt cx="4427470" cy="948840"/>
            </a:xfrm>
          </p:grpSpPr>
          <p:sp>
            <p:nvSpPr>
              <p:cNvPr id="7" name="Freeform 7"/>
              <p:cNvSpPr/>
              <p:nvPr/>
            </p:nvSpPr>
            <p:spPr>
              <a:xfrm>
                <a:off x="-81498" y="0"/>
                <a:ext cx="4427470" cy="948840"/>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8" name="TextBox 8"/>
            <p:cNvSpPr txBox="1"/>
            <p:nvPr/>
          </p:nvSpPr>
          <p:spPr>
            <a:xfrm>
              <a:off x="135413" y="215852"/>
              <a:ext cx="9710763" cy="1138000"/>
            </a:xfrm>
            <a:prstGeom prst="rect">
              <a:avLst/>
            </a:prstGeom>
          </p:spPr>
          <p:txBody>
            <a:bodyPr lIns="0" tIns="0" rIns="0" bIns="0" rtlCol="0" anchor="t">
              <a:spAutoFit/>
            </a:bodyPr>
            <a:lstStyle/>
            <a:p>
              <a:pPr marL="321465" indent="-321465">
                <a:lnSpc>
                  <a:spcPct val="150000"/>
                </a:lnSpc>
                <a:buFont typeface="+mj-lt"/>
                <a:buAutoNum type="arabicPeriod"/>
              </a:pPr>
              <a:r>
                <a:rPr lang="en-US" sz="1500" dirty="0">
                  <a:latin typeface="Open Sans" panose="020B0606030504020204" pitchFamily="34" charset="0"/>
                  <a:ea typeface="Open Sans" panose="020B0606030504020204" pitchFamily="34" charset="0"/>
                  <a:cs typeface="Open Sans" panose="020B0606030504020204" pitchFamily="34" charset="0"/>
                </a:rPr>
                <a:t>Do you help your parents with any cultural activity?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Answers may vary</a:t>
              </a:r>
            </a:p>
            <a:p>
              <a:pPr>
                <a:lnSpc>
                  <a:spcPct val="150000"/>
                </a:lnSpc>
              </a:pPr>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321469" indent="-321469">
                <a:lnSpc>
                  <a:spcPct val="150000"/>
                </a:lnSpc>
                <a:buFont typeface="+mj-lt"/>
                <a:buAutoNum type="arabicPeriod" startAt="2"/>
              </a:pPr>
              <a:r>
                <a:rPr lang="en-US" sz="1500" dirty="0">
                  <a:latin typeface="Open Sans" panose="020B0606030504020204" pitchFamily="34" charset="0"/>
                  <a:ea typeface="Open Sans" panose="020B0606030504020204" pitchFamily="34" charset="0"/>
                  <a:cs typeface="Open Sans" panose="020B0606030504020204" pitchFamily="34" charset="0"/>
                </a:rPr>
                <a:t>Have you seen any cultural activities that you couldn’t help with?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Answers may vary</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27" name="TextBox 27"/>
          <p:cNvSpPr txBox="1"/>
          <p:nvPr/>
        </p:nvSpPr>
        <p:spPr>
          <a:xfrm>
            <a:off x="177965" y="745046"/>
            <a:ext cx="8978909" cy="590996"/>
          </a:xfrm>
          <a:prstGeom prst="rect">
            <a:avLst/>
          </a:prstGeom>
        </p:spPr>
        <p:txBody>
          <a:bodyPr wrap="square" lIns="0" tIns="0" rIns="0" bIns="0" rtlCol="0" anchor="t">
            <a:spAutoFit/>
          </a:bodyPr>
          <a:lstStyle/>
          <a:p>
            <a:pPr>
              <a:lnSpc>
                <a:spcPts val="2363"/>
              </a:lnSpc>
            </a:pPr>
            <a:r>
              <a:rPr lang="en-US" sz="1583" dirty="0">
                <a:solidFill>
                  <a:srgbClr val="000000"/>
                </a:solidFill>
                <a:latin typeface="Open Sans"/>
              </a:rPr>
              <a:t>As children were away from home to school, their parents no longer had their children around to help them, so the way of life changed more. </a:t>
            </a:r>
          </a:p>
        </p:txBody>
      </p:sp>
      <p:sp>
        <p:nvSpPr>
          <p:cNvPr id="28" name="TextBox 28"/>
          <p:cNvSpPr txBox="1"/>
          <p:nvPr/>
        </p:nvSpPr>
        <p:spPr>
          <a:xfrm>
            <a:off x="2648971" y="-6048"/>
            <a:ext cx="3846061" cy="526683"/>
          </a:xfrm>
          <a:prstGeom prst="rect">
            <a:avLst/>
          </a:prstGeom>
        </p:spPr>
        <p:txBody>
          <a:bodyPr lIns="0" tIns="0" rIns="0" bIns="0" rtlCol="0" anchor="t">
            <a:spAutoFit/>
          </a:bodyPr>
          <a:lstStyle/>
          <a:p>
            <a:pPr algn="ctr">
              <a:lnSpc>
                <a:spcPts val="4376"/>
              </a:lnSpc>
            </a:pPr>
            <a:r>
              <a:rPr lang="en-US" sz="3126">
                <a:solidFill>
                  <a:srgbClr val="1E6090"/>
                </a:solidFill>
                <a:latin typeface="Open Sans Extra Bold"/>
              </a:rPr>
              <a:t>The school system </a:t>
            </a:r>
          </a:p>
        </p:txBody>
      </p:sp>
      <p:pic>
        <p:nvPicPr>
          <p:cNvPr id="30" name="Image 29">
            <a:extLst>
              <a:ext uri="{FF2B5EF4-FFF2-40B4-BE49-F238E27FC236}">
                <a16:creationId xmlns:a16="http://schemas.microsoft.com/office/drawing/2014/main" id="{3281BF1B-7D0B-31AA-BD7C-3036A62219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4461" y="2887748"/>
            <a:ext cx="284643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a:extLst>
              <a:ext uri="{FF2B5EF4-FFF2-40B4-BE49-F238E27FC236}">
                <a16:creationId xmlns:a16="http://schemas.microsoft.com/office/drawing/2014/main" id="{95796988-D365-7F2D-2784-8F41638435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74" y="1549555"/>
            <a:ext cx="291179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 14">
            <a:extLst>
              <a:ext uri="{FF2B5EF4-FFF2-40B4-BE49-F238E27FC236}">
                <a16:creationId xmlns:a16="http://schemas.microsoft.com/office/drawing/2014/main" id="{C8FC08DC-F95D-5D06-3366-7C47468E96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0689" y="1650768"/>
            <a:ext cx="3212142" cy="2210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39DDC89C-E17E-17EA-0F37-A62C2BE7FF4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33</a:t>
            </a:r>
          </a:p>
        </p:txBody>
      </p:sp>
      <p:sp>
        <p:nvSpPr>
          <p:cNvPr id="12" name="Autre processus 11">
            <a:extLst>
              <a:ext uri="{FF2B5EF4-FFF2-40B4-BE49-F238E27FC236}">
                <a16:creationId xmlns:a16="http://schemas.microsoft.com/office/drawing/2014/main" id="{28997087-ADFD-C463-24B5-BD8A8BD28CF2}"/>
              </a:ext>
            </a:extLst>
          </p:cNvPr>
          <p:cNvSpPr/>
          <p:nvPr/>
        </p:nvSpPr>
        <p:spPr>
          <a:xfrm>
            <a:off x="144950" y="3425034"/>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Tanning</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3" name="Autre processus 12">
            <a:extLst>
              <a:ext uri="{FF2B5EF4-FFF2-40B4-BE49-F238E27FC236}">
                <a16:creationId xmlns:a16="http://schemas.microsoft.com/office/drawing/2014/main" id="{4EB44923-CCD7-C93B-9D08-F2FD94C6E763}"/>
              </a:ext>
            </a:extLst>
          </p:cNvPr>
          <p:cNvSpPr/>
          <p:nvPr/>
        </p:nvSpPr>
        <p:spPr>
          <a:xfrm>
            <a:off x="3165658" y="2605454"/>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a:latin typeface="Open Sans" panose="020B0606030504020204" pitchFamily="34" charset="0"/>
                <a:ea typeface="Open Sans" panose="020B0606030504020204" pitchFamily="34" charset="0"/>
                <a:cs typeface="Open Sans" panose="020B0606030504020204" pitchFamily="34" charset="0"/>
              </a:rPr>
              <a:t>Drying </a:t>
            </a:r>
            <a:r>
              <a:rPr lang="fr-FR" sz="1600" err="1">
                <a:latin typeface="Open Sans" panose="020B0606030504020204" pitchFamily="34" charset="0"/>
                <a:ea typeface="Open Sans" panose="020B0606030504020204" pitchFamily="34" charset="0"/>
                <a:cs typeface="Open Sans" panose="020B0606030504020204" pitchFamily="34" charset="0"/>
              </a:rPr>
              <a:t>fish</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4" name="Autre processus 13">
            <a:extLst>
              <a:ext uri="{FF2B5EF4-FFF2-40B4-BE49-F238E27FC236}">
                <a16:creationId xmlns:a16="http://schemas.microsoft.com/office/drawing/2014/main" id="{ECA516D2-4349-D5BD-DD68-F99945DA268F}"/>
              </a:ext>
            </a:extLst>
          </p:cNvPr>
          <p:cNvSpPr/>
          <p:nvPr/>
        </p:nvSpPr>
        <p:spPr>
          <a:xfrm>
            <a:off x="5944539" y="3804225"/>
            <a:ext cx="1987482" cy="485292"/>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err="1">
                <a:latin typeface="Open Sans" panose="020B0606030504020204" pitchFamily="34" charset="0"/>
                <a:ea typeface="Open Sans" panose="020B0606030504020204" pitchFamily="34" charset="0"/>
                <a:cs typeface="Open Sans" panose="020B0606030504020204" pitchFamily="34" charset="0"/>
              </a:rPr>
              <a:t>Making</a:t>
            </a:r>
            <a:r>
              <a:rPr lang="fr-FR" sz="1600" dirty="0">
                <a:latin typeface="Open Sans" panose="020B0606030504020204" pitchFamily="34" charset="0"/>
                <a:ea typeface="Open Sans" panose="020B0606030504020204" pitchFamily="34" charset="0"/>
                <a:cs typeface="Open Sans" panose="020B0606030504020204" pitchFamily="34" charset="0"/>
              </a:rPr>
              <a:t> </a:t>
            </a:r>
            <a:r>
              <a:rPr lang="fr-FR" sz="1600" dirty="0" err="1">
                <a:latin typeface="Open Sans" panose="020B0606030504020204" pitchFamily="34" charset="0"/>
                <a:ea typeface="Open Sans" panose="020B0606030504020204" pitchFamily="34" charset="0"/>
                <a:cs typeface="Open Sans" panose="020B0606030504020204" pitchFamily="34" charset="0"/>
              </a:rPr>
              <a:t>sealskin</a:t>
            </a:r>
            <a:r>
              <a:rPr lang="fr-FR" sz="1600" dirty="0">
                <a:latin typeface="Open Sans" panose="020B0606030504020204" pitchFamily="34" charset="0"/>
                <a:ea typeface="Open Sans" panose="020B0606030504020204" pitchFamily="34" charset="0"/>
                <a:cs typeface="Open Sans" panose="020B0606030504020204" pitchFamily="34" charset="0"/>
              </a:rPr>
              <a:t> boots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2648973" y="147374"/>
            <a:ext cx="3846061" cy="526683"/>
          </a:xfrm>
          <a:prstGeom prst="rect">
            <a:avLst/>
          </a:prstGeom>
        </p:spPr>
        <p:txBody>
          <a:bodyPr lIns="0" tIns="0" rIns="0" bIns="0" rtlCol="0" anchor="t">
            <a:spAutoFit/>
          </a:bodyPr>
          <a:lstStyle/>
          <a:p>
            <a:pPr algn="ctr">
              <a:lnSpc>
                <a:spcPts val="4376"/>
              </a:lnSpc>
            </a:pPr>
            <a:r>
              <a:rPr lang="en-US" sz="3126">
                <a:solidFill>
                  <a:srgbClr val="1E6090"/>
                </a:solidFill>
                <a:latin typeface="Open Sans Extra Bold"/>
              </a:rPr>
              <a:t>The school system </a:t>
            </a:r>
          </a:p>
        </p:txBody>
      </p:sp>
      <p:pic>
        <p:nvPicPr>
          <p:cNvPr id="11" name="Picture 11"/>
          <p:cNvPicPr>
            <a:picLocks noChangeAspect="1"/>
          </p:cNvPicPr>
          <p:nvPr/>
        </p:nvPicPr>
        <p:blipFill>
          <a:blip r:embed="rId3"/>
          <a:srcRect b="63381"/>
          <a:stretch>
            <a:fillRect/>
          </a:stretch>
        </p:blipFill>
        <p:spPr>
          <a:xfrm>
            <a:off x="7917819" y="493761"/>
            <a:ext cx="1242098" cy="384083"/>
          </a:xfrm>
          <a:prstGeom prst="rect">
            <a:avLst/>
          </a:prstGeom>
        </p:spPr>
      </p:pic>
      <p:pic>
        <p:nvPicPr>
          <p:cNvPr id="12" name="Picture 12"/>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25119"/>
          <a:stretch/>
        </p:blipFill>
        <p:spPr>
          <a:xfrm>
            <a:off x="2454710" y="5793658"/>
            <a:ext cx="979459" cy="1064342"/>
          </a:xfrm>
          <a:prstGeom prst="rect">
            <a:avLst/>
          </a:prstGeom>
        </p:spPr>
      </p:pic>
      <p:grpSp>
        <p:nvGrpSpPr>
          <p:cNvPr id="13" name="Group 13"/>
          <p:cNvGrpSpPr/>
          <p:nvPr/>
        </p:nvGrpSpPr>
        <p:grpSpPr>
          <a:xfrm>
            <a:off x="1" y="4801205"/>
            <a:ext cx="4737629" cy="1289843"/>
            <a:chOff x="0" y="0"/>
            <a:chExt cx="7620000" cy="3298517"/>
          </a:xfrm>
        </p:grpSpPr>
        <p:sp>
          <p:nvSpPr>
            <p:cNvPr id="14" name="Freeform 14"/>
            <p:cNvSpPr/>
            <p:nvPr/>
          </p:nvSpPr>
          <p:spPr>
            <a:xfrm>
              <a:off x="0" y="0"/>
              <a:ext cx="7620000" cy="3295977"/>
            </a:xfrm>
            <a:custGeom>
              <a:avLst/>
              <a:gdLst/>
              <a:ahLst/>
              <a:cxnLst/>
              <a:rect l="l" t="t" r="r" b="b"/>
              <a:pathLst>
                <a:path w="7620000" h="3295977">
                  <a:moveTo>
                    <a:pt x="7620000" y="2437456"/>
                  </a:moveTo>
                  <a:lnTo>
                    <a:pt x="7620000" y="222250"/>
                  </a:lnTo>
                  <a:cubicBezTo>
                    <a:pt x="7620000" y="100330"/>
                    <a:pt x="7519670" y="0"/>
                    <a:pt x="7397750" y="0"/>
                  </a:cubicBezTo>
                  <a:lnTo>
                    <a:pt x="222250" y="0"/>
                  </a:lnTo>
                  <a:cubicBezTo>
                    <a:pt x="100330" y="0"/>
                    <a:pt x="0" y="100330"/>
                    <a:pt x="0" y="222250"/>
                  </a:cubicBezTo>
                  <a:lnTo>
                    <a:pt x="0" y="2436187"/>
                  </a:lnTo>
                  <a:cubicBezTo>
                    <a:pt x="0" y="2559377"/>
                    <a:pt x="100330" y="2658437"/>
                    <a:pt x="222250" y="2658437"/>
                  </a:cubicBezTo>
                  <a:lnTo>
                    <a:pt x="3547110" y="2658437"/>
                  </a:lnTo>
                  <a:lnTo>
                    <a:pt x="3808730" y="3295977"/>
                  </a:lnTo>
                  <a:lnTo>
                    <a:pt x="4070350" y="2658437"/>
                  </a:lnTo>
                  <a:lnTo>
                    <a:pt x="7395210" y="2658437"/>
                  </a:lnTo>
                  <a:cubicBezTo>
                    <a:pt x="7519670" y="2659706"/>
                    <a:pt x="7620000" y="2560647"/>
                    <a:pt x="7620000" y="2437456"/>
                  </a:cubicBezTo>
                  <a:lnTo>
                    <a:pt x="7620000" y="2437456"/>
                  </a:lnTo>
                  <a:close/>
                </a:path>
              </a:pathLst>
            </a:custGeom>
            <a:solidFill>
              <a:srgbClr val="F7FBFF"/>
            </a:solidFill>
          </p:spPr>
          <p:txBody>
            <a:bodyPr/>
            <a:lstStyle/>
            <a:p>
              <a:endParaRPr lang="fr-CA"/>
            </a:p>
          </p:txBody>
        </p:sp>
      </p:grpSp>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510630" y="6672621"/>
            <a:ext cx="276685" cy="185379"/>
          </a:xfrm>
          <a:prstGeom prst="rect">
            <a:avLst/>
          </a:prstGeom>
        </p:spPr>
      </p:pic>
      <p:sp>
        <p:nvSpPr>
          <p:cNvPr id="16" name="TextBox 16"/>
          <p:cNvSpPr txBox="1"/>
          <p:nvPr/>
        </p:nvSpPr>
        <p:spPr>
          <a:xfrm>
            <a:off x="43334" y="4887340"/>
            <a:ext cx="4663468" cy="902427"/>
          </a:xfrm>
          <a:prstGeom prst="rect">
            <a:avLst/>
          </a:prstGeom>
        </p:spPr>
        <p:txBody>
          <a:bodyPr wrap="square" lIns="0" tIns="0" rIns="0" bIns="0" rtlCol="0" anchor="t">
            <a:spAutoFit/>
          </a:bodyPr>
          <a:lstStyle/>
          <a:p>
            <a:pPr algn="ctr">
              <a:lnSpc>
                <a:spcPts val="1388"/>
              </a:lnSpc>
            </a:pPr>
            <a:r>
              <a:rPr lang="en-US" sz="1500" dirty="0">
                <a:solidFill>
                  <a:srgbClr val="000000"/>
                </a:solidFill>
                <a:latin typeface="Open Sans Light"/>
              </a:rPr>
              <a:t>I’m a government representative. I also think that schools should teach Inuktitut from kindergarten to grade 2. Then, French or English can be  chosen. </a:t>
            </a:r>
          </a:p>
          <a:p>
            <a:pPr algn="ctr">
              <a:lnSpc>
                <a:spcPts val="1388"/>
              </a:lnSpc>
            </a:pPr>
            <a:r>
              <a:rPr lang="en-US" sz="1500" dirty="0">
                <a:solidFill>
                  <a:srgbClr val="000000"/>
                </a:solidFill>
                <a:latin typeface="Open Sans Light"/>
              </a:rPr>
              <a:t>We want to managed the school system. </a:t>
            </a:r>
          </a:p>
          <a:p>
            <a:pPr algn="ctr">
              <a:lnSpc>
                <a:spcPts val="1388"/>
              </a:lnSpc>
            </a:pPr>
            <a:r>
              <a:rPr lang="en-US" sz="1500" dirty="0">
                <a:solidFill>
                  <a:srgbClr val="000000"/>
                </a:solidFill>
                <a:latin typeface="Open Sans Light"/>
              </a:rPr>
              <a:t>We want Inuit children to follow our school programs. </a:t>
            </a:r>
          </a:p>
        </p:txBody>
      </p:sp>
      <p:sp>
        <p:nvSpPr>
          <p:cNvPr id="18" name="TextBox 18"/>
          <p:cNvSpPr txBox="1"/>
          <p:nvPr/>
        </p:nvSpPr>
        <p:spPr>
          <a:xfrm>
            <a:off x="1480483" y="3311229"/>
            <a:ext cx="6256489" cy="629339"/>
          </a:xfrm>
          <a:prstGeom prst="rect">
            <a:avLst/>
          </a:prstGeom>
        </p:spPr>
        <p:txBody>
          <a:bodyPr lIns="0" tIns="0" rIns="0" bIns="0" rtlCol="0" anchor="t">
            <a:spAutoFit/>
          </a:bodyPr>
          <a:lstStyle/>
          <a:p>
            <a:pPr algn="ctr">
              <a:lnSpc>
                <a:spcPts val="2483"/>
              </a:lnSpc>
            </a:pPr>
            <a:r>
              <a:rPr lang="en-US" sz="1774" dirty="0">
                <a:solidFill>
                  <a:srgbClr val="1E6090"/>
                </a:solidFill>
                <a:latin typeface="League Spartan"/>
              </a:rPr>
              <a:t>1970 : The province of Quebec takes </a:t>
            </a:r>
          </a:p>
          <a:p>
            <a:pPr algn="ctr">
              <a:lnSpc>
                <a:spcPts val="2483"/>
              </a:lnSpc>
            </a:pPr>
            <a:r>
              <a:rPr lang="en-US" sz="1774" dirty="0">
                <a:solidFill>
                  <a:srgbClr val="1E6090"/>
                </a:solidFill>
                <a:latin typeface="League Spartan"/>
              </a:rPr>
              <a:t>interest in schools </a:t>
            </a:r>
          </a:p>
        </p:txBody>
      </p:sp>
      <p:pic>
        <p:nvPicPr>
          <p:cNvPr id="19" name="Picture 19"/>
          <p:cNvPicPr>
            <a:picLocks noChangeAspect="1"/>
          </p:cNvPicPr>
          <p:nvPr/>
        </p:nvPicPr>
        <p:blipFill>
          <a:blip r:embed="rId3"/>
          <a:srcRect t="67659" r="1258"/>
          <a:stretch>
            <a:fillRect/>
          </a:stretch>
        </p:blipFill>
        <p:spPr>
          <a:xfrm>
            <a:off x="7917527" y="3490786"/>
            <a:ext cx="1226473" cy="339218"/>
          </a:xfrm>
          <a:prstGeom prst="rect">
            <a:avLst/>
          </a:prstGeom>
        </p:spPr>
      </p:pic>
      <p:pic>
        <p:nvPicPr>
          <p:cNvPr id="25" name="Picture 25"/>
          <p:cNvPicPr>
            <a:picLocks noChangeAspect="1"/>
          </p:cNvPicPr>
          <p:nvPr/>
        </p:nvPicPr>
        <p:blipFill>
          <a:blip r:embed="rId8"/>
          <a:srcRect/>
          <a:stretch>
            <a:fillRect/>
          </a:stretch>
        </p:blipFill>
        <p:spPr>
          <a:xfrm>
            <a:off x="252734" y="2593698"/>
            <a:ext cx="2336781" cy="2210204"/>
          </a:xfrm>
          <a:prstGeom prst="rect">
            <a:avLst/>
          </a:prstGeom>
        </p:spPr>
      </p:pic>
      <p:pic>
        <p:nvPicPr>
          <p:cNvPr id="21" name="Image 20">
            <a:extLst>
              <a:ext uri="{FF2B5EF4-FFF2-40B4-BE49-F238E27FC236}">
                <a16:creationId xmlns:a16="http://schemas.microsoft.com/office/drawing/2014/main" id="{89D9425E-1712-5130-8E9C-DF0621481F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13417" y="4061419"/>
            <a:ext cx="3949244" cy="26982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Ellipse 19">
            <a:extLst>
              <a:ext uri="{FF2B5EF4-FFF2-40B4-BE49-F238E27FC236}">
                <a16:creationId xmlns:a16="http://schemas.microsoft.com/office/drawing/2014/main" id="{5C51EF66-3AD1-4F69-B4F2-CB3BE93150C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34</a:t>
            </a:r>
          </a:p>
        </p:txBody>
      </p:sp>
      <p:pic>
        <p:nvPicPr>
          <p:cNvPr id="22" name="Picture 15">
            <a:extLst>
              <a:ext uri="{FF2B5EF4-FFF2-40B4-BE49-F238E27FC236}">
                <a16:creationId xmlns:a16="http://schemas.microsoft.com/office/drawing/2014/main" id="{6EA50D44-F9F8-552B-C52B-122822BF369C}"/>
              </a:ext>
            </a:extLst>
          </p:cNvPr>
          <p:cNvPicPr>
            <a:picLocks noChangeAspect="1"/>
          </p:cNvPicPr>
          <p:nvPr/>
        </p:nvPicPr>
        <p:blipFill>
          <a:blip r:embed="rId10"/>
          <a:srcRect/>
          <a:stretch>
            <a:fillRect/>
          </a:stretch>
        </p:blipFill>
        <p:spPr>
          <a:xfrm>
            <a:off x="7246752" y="1361705"/>
            <a:ext cx="2111168" cy="2105981"/>
          </a:xfrm>
          <a:prstGeom prst="rect">
            <a:avLst/>
          </a:prstGeom>
        </p:spPr>
      </p:pic>
      <p:sp>
        <p:nvSpPr>
          <p:cNvPr id="30" name="Bulle rectangulaire à coins arrondis 29">
            <a:extLst>
              <a:ext uri="{FF2B5EF4-FFF2-40B4-BE49-F238E27FC236}">
                <a16:creationId xmlns:a16="http://schemas.microsoft.com/office/drawing/2014/main" id="{8B788EDF-987B-3AE9-BF04-261D0CD7FF77}"/>
              </a:ext>
            </a:extLst>
          </p:cNvPr>
          <p:cNvSpPr/>
          <p:nvPr/>
        </p:nvSpPr>
        <p:spPr>
          <a:xfrm>
            <a:off x="160148" y="767945"/>
            <a:ext cx="4259452" cy="1919641"/>
          </a:xfrm>
          <a:prstGeom prst="wedgeRoundRectCallout">
            <a:avLst>
              <a:gd name="adj1" fmla="val 960"/>
              <a:gd name="adj2" fmla="val 76935"/>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Bulle rectangulaire à coins arrondis 30">
            <a:extLst>
              <a:ext uri="{FF2B5EF4-FFF2-40B4-BE49-F238E27FC236}">
                <a16:creationId xmlns:a16="http://schemas.microsoft.com/office/drawing/2014/main" id="{DF702049-7FA9-7179-2066-B78EBEE9F43E}"/>
              </a:ext>
            </a:extLst>
          </p:cNvPr>
          <p:cNvSpPr/>
          <p:nvPr/>
        </p:nvSpPr>
        <p:spPr>
          <a:xfrm>
            <a:off x="4974886" y="748999"/>
            <a:ext cx="2575187" cy="1919641"/>
          </a:xfrm>
          <a:prstGeom prst="wedgeRoundRectCallout">
            <a:avLst>
              <a:gd name="adj1" fmla="val 65785"/>
              <a:gd name="adj2" fmla="val 17753"/>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6"/>
          <p:cNvSpPr txBox="1"/>
          <p:nvPr/>
        </p:nvSpPr>
        <p:spPr>
          <a:xfrm>
            <a:off x="252734" y="1284294"/>
            <a:ext cx="3991199" cy="963341"/>
          </a:xfrm>
          <a:prstGeom prst="rect">
            <a:avLst/>
          </a:prstGeom>
        </p:spPr>
        <p:txBody>
          <a:bodyPr wrap="square" lIns="0" tIns="0" rIns="0" bIns="0" rtlCol="0" anchor="t">
            <a:spAutoFit/>
          </a:bodyPr>
          <a:lstStyle/>
          <a:p>
            <a:pPr algn="ctr">
              <a:lnSpc>
                <a:spcPts val="1454"/>
              </a:lnSpc>
            </a:pPr>
            <a:r>
              <a:rPr lang="en-US" sz="1500" dirty="0">
                <a:solidFill>
                  <a:srgbClr val="000000"/>
                </a:solidFill>
                <a:latin typeface="Open Sans Light"/>
              </a:rPr>
              <a:t>Parents were worried that our way of life wasn’t taught to the children. </a:t>
            </a:r>
          </a:p>
          <a:p>
            <a:pPr algn="ctr">
              <a:lnSpc>
                <a:spcPts val="1454"/>
              </a:lnSpc>
            </a:pPr>
            <a:r>
              <a:rPr lang="en-US" sz="1500" dirty="0">
                <a:solidFill>
                  <a:srgbClr val="000000"/>
                </a:solidFill>
                <a:latin typeface="Open Sans Light"/>
              </a:rPr>
              <a:t>In 1962, some communities including Puvirnituq introduced </a:t>
            </a:r>
          </a:p>
          <a:p>
            <a:pPr algn="ctr">
              <a:lnSpc>
                <a:spcPts val="1454"/>
              </a:lnSpc>
            </a:pPr>
            <a:r>
              <a:rPr lang="en-US" sz="1500" dirty="0">
                <a:solidFill>
                  <a:srgbClr val="000000"/>
                </a:solidFill>
                <a:latin typeface="Open Sans Light"/>
              </a:rPr>
              <a:t>Inuktitut and culture courses. </a:t>
            </a:r>
          </a:p>
        </p:txBody>
      </p:sp>
      <p:sp>
        <p:nvSpPr>
          <p:cNvPr id="10" name="TextBox 10"/>
          <p:cNvSpPr txBox="1"/>
          <p:nvPr/>
        </p:nvSpPr>
        <p:spPr>
          <a:xfrm>
            <a:off x="4959536" y="822040"/>
            <a:ext cx="2605888" cy="1790490"/>
          </a:xfrm>
          <a:prstGeom prst="rect">
            <a:avLst/>
          </a:prstGeom>
        </p:spPr>
        <p:txBody>
          <a:bodyPr wrap="square" lIns="0" tIns="0" rIns="0" bIns="0" rtlCol="0" anchor="ctr">
            <a:spAutoFit/>
          </a:bodyPr>
          <a:lstStyle/>
          <a:p>
            <a:pPr algn="ctr"/>
            <a:r>
              <a:rPr lang="en-US" sz="1500" dirty="0">
                <a:solidFill>
                  <a:srgbClr val="000000"/>
                </a:solidFill>
                <a:latin typeface="Open Sans Light"/>
              </a:rPr>
              <a:t>Parents proposed that hunting, fishing and sewing courses will be part of what is taught in school. They suggested people from their community to teach these classes.</a:t>
            </a:r>
          </a:p>
          <a:p>
            <a:pPr algn="ctr">
              <a:lnSpc>
                <a:spcPts val="1263"/>
              </a:lnSpc>
            </a:pPr>
            <a:r>
              <a:rPr lang="en-US" sz="1500" dirty="0">
                <a:solidFill>
                  <a:srgbClr val="000000"/>
                </a:solidFill>
                <a:latin typeface="Open Sans Light"/>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48231" y="126207"/>
            <a:ext cx="6142788" cy="1158587"/>
          </a:xfrm>
          <a:prstGeom prst="rect">
            <a:avLst/>
          </a:prstGeom>
        </p:spPr>
        <p:txBody>
          <a:bodyPr lIns="0" tIns="0" rIns="0" bIns="0" rtlCol="0" anchor="t">
            <a:spAutoFit/>
          </a:bodyPr>
          <a:lstStyle/>
          <a:p>
            <a:pPr algn="ctr">
              <a:lnSpc>
                <a:spcPts val="4594"/>
              </a:lnSpc>
            </a:pPr>
            <a:r>
              <a:rPr lang="en-US" sz="3281">
                <a:solidFill>
                  <a:srgbClr val="1E6090"/>
                </a:solidFill>
                <a:latin typeface="League Spartan"/>
              </a:rPr>
              <a:t>1979-1980:</a:t>
            </a:r>
          </a:p>
          <a:p>
            <a:pPr algn="ctr">
              <a:lnSpc>
                <a:spcPts val="4594"/>
              </a:lnSpc>
            </a:pPr>
            <a:r>
              <a:rPr lang="en-US" sz="3281">
                <a:solidFill>
                  <a:srgbClr val="1E6090"/>
                </a:solidFill>
                <a:latin typeface="League Spartan"/>
              </a:rPr>
              <a:t>The struggle for our schools </a:t>
            </a:r>
          </a:p>
        </p:txBody>
      </p:sp>
      <p:grpSp>
        <p:nvGrpSpPr>
          <p:cNvPr id="3" name="Group 3"/>
          <p:cNvGrpSpPr/>
          <p:nvPr/>
        </p:nvGrpSpPr>
        <p:grpSpPr>
          <a:xfrm>
            <a:off x="2511008" y="1274596"/>
            <a:ext cx="6463790" cy="1666545"/>
            <a:chOff x="0" y="0"/>
            <a:chExt cx="21733250" cy="4965700"/>
          </a:xfrm>
        </p:grpSpPr>
        <p:sp>
          <p:nvSpPr>
            <p:cNvPr id="4" name="Freeform 4"/>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5" name="TextBox 5"/>
          <p:cNvSpPr txBox="1"/>
          <p:nvPr/>
        </p:nvSpPr>
        <p:spPr>
          <a:xfrm>
            <a:off x="2815598" y="1334670"/>
            <a:ext cx="6047986" cy="1328825"/>
          </a:xfrm>
          <a:prstGeom prst="rect">
            <a:avLst/>
          </a:prstGeom>
        </p:spPr>
        <p:txBody>
          <a:bodyPr wrap="square" lIns="0" tIns="0" rIns="0" bIns="0" rtlCol="0" anchor="t">
            <a:spAutoFit/>
          </a:bodyPr>
          <a:lstStyle/>
          <a:p>
            <a:pPr algn="ctr">
              <a:lnSpc>
                <a:spcPts val="2100"/>
              </a:lnSpc>
            </a:pPr>
            <a:r>
              <a:rPr lang="en-US" sz="1500" dirty="0">
                <a:solidFill>
                  <a:srgbClr val="000000"/>
                </a:solidFill>
                <a:latin typeface="Open Sans Light"/>
              </a:rPr>
              <a:t>At first, schools were managed by the government of Canada. </a:t>
            </a:r>
          </a:p>
          <a:p>
            <a:pPr algn="ctr">
              <a:lnSpc>
                <a:spcPts val="2100"/>
              </a:lnSpc>
            </a:pPr>
            <a:r>
              <a:rPr lang="en-US" sz="1500" dirty="0">
                <a:solidFill>
                  <a:srgbClr val="000000"/>
                </a:solidFill>
                <a:latin typeface="Open Sans Light"/>
              </a:rPr>
              <a:t>After, the province of Quebec also opened schools. In the last schools opened, there were parent committees. Parents got involved and we started having a say about what was taught in the schools. Parents wanted our language, our culture and way of life taught to children.</a:t>
            </a:r>
          </a:p>
        </p:txBody>
      </p:sp>
      <p:sp>
        <p:nvSpPr>
          <p:cNvPr id="6" name="TextBox 6"/>
          <p:cNvSpPr txBox="1"/>
          <p:nvPr/>
        </p:nvSpPr>
        <p:spPr>
          <a:xfrm>
            <a:off x="0" y="3127001"/>
            <a:ext cx="9144000" cy="568682"/>
          </a:xfrm>
          <a:prstGeom prst="rect">
            <a:avLst/>
          </a:prstGeom>
          <a:solidFill>
            <a:schemeClr val="accent1">
              <a:lumMod val="20000"/>
              <a:lumOff val="80000"/>
            </a:schemeClr>
          </a:solidFill>
        </p:spPr>
        <p:txBody>
          <a:bodyPr wrap="square" lIns="0" tIns="0" rIns="0" bIns="0" rtlCol="0" anchor="t">
            <a:spAutoFit/>
          </a:bodyPr>
          <a:lstStyle/>
          <a:p>
            <a:pPr algn="ctr">
              <a:lnSpc>
                <a:spcPts val="4594"/>
              </a:lnSpc>
            </a:pPr>
            <a:r>
              <a:rPr lang="en-US" sz="3281" dirty="0">
                <a:solidFill>
                  <a:srgbClr val="1E6090"/>
                </a:solidFill>
                <a:latin typeface="League Spartan"/>
              </a:rPr>
              <a:t>The parent committee</a:t>
            </a:r>
          </a:p>
        </p:txBody>
      </p:sp>
      <p:grpSp>
        <p:nvGrpSpPr>
          <p:cNvPr id="7" name="Group 7"/>
          <p:cNvGrpSpPr/>
          <p:nvPr/>
        </p:nvGrpSpPr>
        <p:grpSpPr>
          <a:xfrm>
            <a:off x="222780" y="4599741"/>
            <a:ext cx="8752018" cy="983663"/>
            <a:chOff x="0" y="0"/>
            <a:chExt cx="6385978" cy="2573236"/>
          </a:xfrm>
        </p:grpSpPr>
        <p:grpSp>
          <p:nvGrpSpPr>
            <p:cNvPr id="8" name="Group 8"/>
            <p:cNvGrpSpPr/>
            <p:nvPr/>
          </p:nvGrpSpPr>
          <p:grpSpPr>
            <a:xfrm>
              <a:off x="0" y="0"/>
              <a:ext cx="6385978" cy="2573236"/>
              <a:chOff x="0" y="0"/>
              <a:chExt cx="8965464" cy="3612642"/>
            </a:xfrm>
          </p:grpSpPr>
          <p:sp>
            <p:nvSpPr>
              <p:cNvPr id="9" name="Freeform 9"/>
              <p:cNvSpPr/>
              <p:nvPr/>
            </p:nvSpPr>
            <p:spPr>
              <a:xfrm>
                <a:off x="0" y="0"/>
                <a:ext cx="8965464" cy="3612642"/>
              </a:xfrm>
              <a:custGeom>
                <a:avLst/>
                <a:gdLst/>
                <a:ahLst/>
                <a:cxnLst/>
                <a:rect l="l" t="t" r="r" b="b"/>
                <a:pathLst>
                  <a:path w="8965464" h="3612642">
                    <a:moveTo>
                      <a:pt x="8965464" y="439420"/>
                    </a:moveTo>
                    <a:lnTo>
                      <a:pt x="8965464" y="1926082"/>
                    </a:lnTo>
                    <a:cubicBezTo>
                      <a:pt x="8965464" y="2168652"/>
                      <a:pt x="8768614" y="2365502"/>
                      <a:pt x="8526045" y="2365502"/>
                    </a:cubicBezTo>
                    <a:lnTo>
                      <a:pt x="1780540" y="2365502"/>
                    </a:lnTo>
                    <a:cubicBezTo>
                      <a:pt x="1925320" y="2792222"/>
                      <a:pt x="2146300" y="3194812"/>
                      <a:pt x="2298700" y="3612642"/>
                    </a:cubicBezTo>
                    <a:cubicBezTo>
                      <a:pt x="2123440" y="3358642"/>
                      <a:pt x="1510030" y="2843022"/>
                      <a:pt x="1162050" y="2365502"/>
                    </a:cubicBezTo>
                    <a:lnTo>
                      <a:pt x="439420" y="2365502"/>
                    </a:lnTo>
                    <a:cubicBezTo>
                      <a:pt x="196850" y="2365502"/>
                      <a:pt x="0" y="2168652"/>
                      <a:pt x="0" y="1926082"/>
                    </a:cubicBezTo>
                    <a:lnTo>
                      <a:pt x="0" y="439420"/>
                    </a:lnTo>
                    <a:cubicBezTo>
                      <a:pt x="0" y="196850"/>
                      <a:pt x="196850" y="0"/>
                      <a:pt x="439420" y="0"/>
                    </a:cubicBezTo>
                    <a:lnTo>
                      <a:pt x="8526044" y="0"/>
                    </a:lnTo>
                    <a:cubicBezTo>
                      <a:pt x="8768614" y="0"/>
                      <a:pt x="8965464" y="196850"/>
                      <a:pt x="8965464" y="439420"/>
                    </a:cubicBezTo>
                    <a:close/>
                  </a:path>
                </a:pathLst>
              </a:custGeom>
              <a:solidFill>
                <a:srgbClr val="9AA7B2"/>
              </a:solidFill>
            </p:spPr>
            <p:txBody>
              <a:bodyPr/>
              <a:lstStyle/>
              <a:p>
                <a:endParaRPr lang="fr-CA"/>
              </a:p>
            </p:txBody>
          </p:sp>
        </p:grpSp>
        <p:sp>
          <p:nvSpPr>
            <p:cNvPr id="10" name="TextBox 10"/>
            <p:cNvSpPr txBox="1"/>
            <p:nvPr/>
          </p:nvSpPr>
          <p:spPr>
            <a:xfrm>
              <a:off x="194638" y="124539"/>
              <a:ext cx="6024508" cy="1362692"/>
            </a:xfrm>
            <a:prstGeom prst="rect">
              <a:avLst/>
            </a:prstGeom>
          </p:spPr>
          <p:txBody>
            <a:bodyPr lIns="0" tIns="0" rIns="0" bIns="0" rtlCol="0" anchor="t">
              <a:spAutoFit/>
            </a:bodyPr>
            <a:lstStyle/>
            <a:p>
              <a:pPr algn="ctr">
                <a:lnSpc>
                  <a:spcPts val="2100"/>
                </a:lnSpc>
              </a:pPr>
              <a:r>
                <a:rPr lang="en-US" sz="1500" dirty="0">
                  <a:solidFill>
                    <a:srgbClr val="000000"/>
                  </a:solidFill>
                  <a:latin typeface="Open Sans Light"/>
                </a:rPr>
                <a:t>Parents of children would get together to defend an education where we could learn our language, culture and way of life. It made us stronger to get together to demand these changes! </a:t>
              </a:r>
            </a:p>
          </p:txBody>
        </p:sp>
      </p:grpSp>
      <p:pic>
        <p:nvPicPr>
          <p:cNvPr id="11" name="Picture 11"/>
          <p:cNvPicPr>
            <a:picLocks noChangeAspect="1"/>
          </p:cNvPicPr>
          <p:nvPr/>
        </p:nvPicPr>
        <p:blipFill>
          <a:blip r:embed="rId3"/>
          <a:srcRect r="91" b="59711"/>
          <a:stretch>
            <a:fillRect/>
          </a:stretch>
        </p:blipFill>
        <p:spPr>
          <a:xfrm>
            <a:off x="7903033" y="671807"/>
            <a:ext cx="1240967" cy="422582"/>
          </a:xfrm>
          <a:prstGeom prst="rect">
            <a:avLst/>
          </a:prstGeom>
        </p:spPr>
      </p:pic>
      <p:sp>
        <p:nvSpPr>
          <p:cNvPr id="15" name="TextBox 15"/>
          <p:cNvSpPr txBox="1"/>
          <p:nvPr/>
        </p:nvSpPr>
        <p:spPr>
          <a:xfrm>
            <a:off x="1196579" y="-164029"/>
            <a:ext cx="2057403" cy="7659053"/>
          </a:xfrm>
          <a:prstGeom prst="rect">
            <a:avLst/>
          </a:prstGeom>
        </p:spPr>
        <p:txBody>
          <a:bodyPr lIns="47625" tIns="47625" rIns="47625" bIns="47625" rtlCol="0" anchor="ctr"/>
          <a:lstStyle/>
          <a:p>
            <a:pPr algn="ctr">
              <a:lnSpc>
                <a:spcPts val="1575"/>
              </a:lnSpc>
            </a:pPr>
            <a:endParaRPr sz="1583"/>
          </a:p>
        </p:txBody>
      </p:sp>
      <p:pic>
        <p:nvPicPr>
          <p:cNvPr id="17" name="Picture 17"/>
          <p:cNvPicPr>
            <a:picLocks noChangeAspect="1"/>
          </p:cNvPicPr>
          <p:nvPr/>
        </p:nvPicPr>
        <p:blipFill rotWithShape="1">
          <a:blip r:embed="rId4"/>
          <a:srcRect b="10692"/>
          <a:stretch/>
        </p:blipFill>
        <p:spPr>
          <a:xfrm>
            <a:off x="1009824" y="1235904"/>
            <a:ext cx="2234798" cy="1887748"/>
          </a:xfrm>
          <a:prstGeom prst="rect">
            <a:avLst/>
          </a:prstGeom>
        </p:spPr>
      </p:pic>
      <p:pic>
        <p:nvPicPr>
          <p:cNvPr id="18" name="Picture 18"/>
          <p:cNvPicPr>
            <a:picLocks noChangeAspect="1"/>
          </p:cNvPicPr>
          <p:nvPr/>
        </p:nvPicPr>
        <p:blipFill>
          <a:blip r:embed="rId5"/>
          <a:srcRect/>
          <a:stretch>
            <a:fillRect/>
          </a:stretch>
        </p:blipFill>
        <p:spPr>
          <a:xfrm>
            <a:off x="3157600" y="5157396"/>
            <a:ext cx="1713618" cy="1709408"/>
          </a:xfrm>
          <a:prstGeom prst="rect">
            <a:avLst/>
          </a:prstGeom>
        </p:spPr>
      </p:pic>
      <p:sp>
        <p:nvSpPr>
          <p:cNvPr id="13" name="Ellipse 12">
            <a:extLst>
              <a:ext uri="{FF2B5EF4-FFF2-40B4-BE49-F238E27FC236}">
                <a16:creationId xmlns:a16="http://schemas.microsoft.com/office/drawing/2014/main" id="{CD430F37-2B2D-CC98-E4BA-E7E3322DC0CE}"/>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 y="884883"/>
            <a:ext cx="2089518" cy="2708866"/>
            <a:chOff x="-5604560" y="-1051782"/>
            <a:chExt cx="4314446" cy="3156397"/>
          </a:xfrm>
        </p:grpSpPr>
        <p:grpSp>
          <p:nvGrpSpPr>
            <p:cNvPr id="3" name="Group 3"/>
            <p:cNvGrpSpPr/>
            <p:nvPr/>
          </p:nvGrpSpPr>
          <p:grpSpPr>
            <a:xfrm>
              <a:off x="-5604560" y="-1051782"/>
              <a:ext cx="4314446" cy="3156397"/>
              <a:chOff x="-7051351" y="-1323294"/>
              <a:chExt cx="5428200" cy="3971205"/>
            </a:xfrm>
          </p:grpSpPr>
          <p:sp>
            <p:nvSpPr>
              <p:cNvPr id="4" name="Freeform 4"/>
              <p:cNvSpPr/>
              <p:nvPr/>
            </p:nvSpPr>
            <p:spPr>
              <a:xfrm>
                <a:off x="-7051351" y="-1323294"/>
                <a:ext cx="5428200" cy="3971205"/>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5" name="TextBox 5"/>
            <p:cNvSpPr txBox="1"/>
            <p:nvPr/>
          </p:nvSpPr>
          <p:spPr>
            <a:xfrm>
              <a:off x="-5558587" y="-973465"/>
              <a:ext cx="4022241" cy="2605555"/>
            </a:xfrm>
            <a:prstGeom prst="rect">
              <a:avLst/>
            </a:prstGeom>
          </p:spPr>
          <p:txBody>
            <a:bodyPr wrap="square" lIns="0" tIns="0" rIns="0" bIns="0" rtlCol="0" anchor="t">
              <a:spAutoFit/>
            </a:bodyPr>
            <a:lstStyle/>
            <a:p>
              <a:pPr algn="ctr">
                <a:lnSpc>
                  <a:spcPts val="2183"/>
                </a:lnSpc>
              </a:pPr>
              <a:r>
                <a:rPr lang="en-US" sz="1500" dirty="0">
                  <a:solidFill>
                    <a:srgbClr val="000000"/>
                  </a:solidFill>
                  <a:latin typeface="Open Sans Light"/>
                </a:rPr>
                <a:t>People who worked at the </a:t>
              </a:r>
              <a:r>
                <a:rPr lang="en-US" sz="1500" dirty="0">
                  <a:solidFill>
                    <a:srgbClr val="000000"/>
                  </a:solidFill>
                  <a:latin typeface="Open Sans Light Bold"/>
                </a:rPr>
                <a:t>co-op</a:t>
              </a:r>
              <a:r>
                <a:rPr lang="en-US" sz="1500" dirty="0">
                  <a:solidFill>
                    <a:srgbClr val="000000"/>
                  </a:solidFill>
                  <a:latin typeface="Open Sans Light"/>
                </a:rPr>
                <a:t> in the communities  did much more than just business! They would also do tasks similar to one of a </a:t>
              </a:r>
              <a:r>
                <a:rPr lang="en-US" sz="1500" dirty="0">
                  <a:solidFill>
                    <a:srgbClr val="000000"/>
                  </a:solidFill>
                  <a:latin typeface="Open Sans Light Bold"/>
                </a:rPr>
                <a:t>city council</a:t>
              </a:r>
              <a:r>
                <a:rPr lang="en-US" sz="1500" dirty="0">
                  <a:solidFill>
                    <a:srgbClr val="000000"/>
                  </a:solidFill>
                  <a:latin typeface="Open Sans Light"/>
                </a:rPr>
                <a:t> would do.</a:t>
              </a:r>
            </a:p>
          </p:txBody>
        </p:sp>
      </p:grpSp>
      <p:grpSp>
        <p:nvGrpSpPr>
          <p:cNvPr id="7" name="Group 7"/>
          <p:cNvGrpSpPr/>
          <p:nvPr/>
        </p:nvGrpSpPr>
        <p:grpSpPr>
          <a:xfrm>
            <a:off x="5905592" y="1630771"/>
            <a:ext cx="3286635" cy="1377397"/>
            <a:chOff x="2096279" y="643205"/>
            <a:chExt cx="4040363" cy="1345126"/>
          </a:xfrm>
        </p:grpSpPr>
        <p:grpSp>
          <p:nvGrpSpPr>
            <p:cNvPr id="8" name="Group 8"/>
            <p:cNvGrpSpPr/>
            <p:nvPr/>
          </p:nvGrpSpPr>
          <p:grpSpPr>
            <a:xfrm>
              <a:off x="2096279" y="643205"/>
              <a:ext cx="4020487" cy="1206086"/>
              <a:chOff x="1709796" y="524620"/>
              <a:chExt cx="3279246" cy="983725"/>
            </a:xfrm>
          </p:grpSpPr>
          <p:sp>
            <p:nvSpPr>
              <p:cNvPr id="9" name="Freeform 9"/>
              <p:cNvSpPr/>
              <p:nvPr/>
            </p:nvSpPr>
            <p:spPr>
              <a:xfrm>
                <a:off x="1709796" y="524620"/>
                <a:ext cx="3279246" cy="983725"/>
              </a:xfrm>
              <a:custGeom>
                <a:avLst/>
                <a:gdLst/>
                <a:ahLst/>
                <a:cxnLst/>
                <a:rect l="l" t="t" r="r" b="b"/>
                <a:pathLst>
                  <a:path w="3279246" h="898450">
                    <a:moveTo>
                      <a:pt x="0" y="0"/>
                    </a:moveTo>
                    <a:lnTo>
                      <a:pt x="3279246" y="0"/>
                    </a:lnTo>
                    <a:lnTo>
                      <a:pt x="3279246" y="898450"/>
                    </a:lnTo>
                    <a:lnTo>
                      <a:pt x="0" y="898450"/>
                    </a:lnTo>
                    <a:close/>
                  </a:path>
                </a:pathLst>
              </a:custGeom>
              <a:solidFill>
                <a:srgbClr val="B5E2E8"/>
              </a:solidFill>
            </p:spPr>
            <p:txBody>
              <a:bodyPr/>
              <a:lstStyle/>
              <a:p>
                <a:endParaRPr lang="fr-CA"/>
              </a:p>
            </p:txBody>
          </p:sp>
        </p:grpSp>
        <p:sp>
          <p:nvSpPr>
            <p:cNvPr id="10" name="TextBox 10"/>
            <p:cNvSpPr txBox="1"/>
            <p:nvPr/>
          </p:nvSpPr>
          <p:spPr>
            <a:xfrm>
              <a:off x="2178916" y="761023"/>
              <a:ext cx="3957726" cy="1227308"/>
            </a:xfrm>
            <a:prstGeom prst="rect">
              <a:avLst/>
            </a:prstGeom>
          </p:spPr>
          <p:txBody>
            <a:bodyPr lIns="0" tIns="0" rIns="0" bIns="0" rtlCol="0" anchor="t">
              <a:spAutoFit/>
            </a:bodyPr>
            <a:lstStyle/>
            <a:p>
              <a:pPr>
                <a:lnSpc>
                  <a:spcPts val="1410"/>
                </a:lnSpc>
              </a:pPr>
              <a:r>
                <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Economical aspect</a:t>
              </a:r>
            </a:p>
            <a:p>
              <a:pPr>
                <a:lnSpc>
                  <a:spcPts val="1410"/>
                </a:lnSpc>
              </a:pPr>
              <a:endPar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1410"/>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 </a:t>
              </a:r>
              <a:r>
                <a:rPr lang="en-US"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co-op </a:t>
              </a: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is a place where people work together towards a goal. The money made from the co-op is shared between everyone who worked towards that goal. </a:t>
              </a:r>
            </a:p>
            <a:p>
              <a:pPr>
                <a:lnSpc>
                  <a:spcPts val="1410"/>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11" name="TextBox 11"/>
          <p:cNvSpPr txBox="1"/>
          <p:nvPr/>
        </p:nvSpPr>
        <p:spPr>
          <a:xfrm>
            <a:off x="1571406" y="448866"/>
            <a:ext cx="6967695" cy="436017"/>
          </a:xfrm>
          <a:prstGeom prst="rect">
            <a:avLst/>
          </a:prstGeom>
        </p:spPr>
        <p:txBody>
          <a:bodyPr wrap="square" lIns="0" tIns="0" rIns="0" bIns="0" rtlCol="0" anchor="t">
            <a:spAutoFit/>
          </a:bodyPr>
          <a:lstStyle/>
          <a:p>
            <a:pPr algn="ctr">
              <a:lnSpc>
                <a:spcPts val="3413"/>
              </a:lnSpc>
            </a:pPr>
            <a:r>
              <a:rPr lang="en-US" sz="3094">
                <a:solidFill>
                  <a:srgbClr val="1E6090"/>
                </a:solidFill>
                <a:latin typeface="Open Sans Extra Bold"/>
              </a:rPr>
              <a:t>1953 : The beginning of the co-ops</a:t>
            </a:r>
          </a:p>
        </p:txBody>
      </p:sp>
      <p:grpSp>
        <p:nvGrpSpPr>
          <p:cNvPr id="13" name="Group 13"/>
          <p:cNvGrpSpPr/>
          <p:nvPr/>
        </p:nvGrpSpPr>
        <p:grpSpPr>
          <a:xfrm>
            <a:off x="5890020" y="3142240"/>
            <a:ext cx="3243853" cy="1432459"/>
            <a:chOff x="0" y="0"/>
            <a:chExt cx="3279246" cy="997774"/>
          </a:xfrm>
        </p:grpSpPr>
        <p:sp>
          <p:nvSpPr>
            <p:cNvPr id="14" name="Freeform 14"/>
            <p:cNvSpPr/>
            <p:nvPr/>
          </p:nvSpPr>
          <p:spPr>
            <a:xfrm>
              <a:off x="0" y="0"/>
              <a:ext cx="3279246" cy="997774"/>
            </a:xfrm>
            <a:custGeom>
              <a:avLst/>
              <a:gdLst/>
              <a:ahLst/>
              <a:cxnLst/>
              <a:rect l="l" t="t" r="r" b="b"/>
              <a:pathLst>
                <a:path w="3279246" h="997774">
                  <a:moveTo>
                    <a:pt x="0" y="0"/>
                  </a:moveTo>
                  <a:lnTo>
                    <a:pt x="3279246" y="0"/>
                  </a:lnTo>
                  <a:lnTo>
                    <a:pt x="3279246" y="997774"/>
                  </a:lnTo>
                  <a:lnTo>
                    <a:pt x="0" y="997774"/>
                  </a:lnTo>
                  <a:close/>
                </a:path>
              </a:pathLst>
            </a:custGeom>
            <a:solidFill>
              <a:srgbClr val="B5E2E8"/>
            </a:solidFill>
          </p:spPr>
          <p:txBody>
            <a:bodyPr/>
            <a:lstStyle/>
            <a:p>
              <a:endParaRPr lang="fr-CA"/>
            </a:p>
          </p:txBody>
        </p:sp>
      </p:grpSp>
      <p:sp>
        <p:nvSpPr>
          <p:cNvPr id="15" name="TextBox 15"/>
          <p:cNvSpPr txBox="1"/>
          <p:nvPr/>
        </p:nvSpPr>
        <p:spPr>
          <a:xfrm>
            <a:off x="5972813" y="3317359"/>
            <a:ext cx="3053988" cy="1236108"/>
          </a:xfrm>
          <a:prstGeom prst="rect">
            <a:avLst/>
          </a:prstGeom>
        </p:spPr>
        <p:txBody>
          <a:bodyPr wrap="square" lIns="0" tIns="0" rIns="0" bIns="0" rtlCol="0" anchor="t">
            <a:spAutoFit/>
          </a:bodyPr>
          <a:lstStyle/>
          <a:p>
            <a:pPr>
              <a:lnSpc>
                <a:spcPts val="1163"/>
              </a:lnSpc>
            </a:pPr>
            <a:r>
              <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Political aspect</a:t>
            </a:r>
          </a:p>
          <a:p>
            <a:pPr>
              <a:lnSpc>
                <a:spcPts val="1163"/>
              </a:lnSpc>
            </a:pPr>
            <a:endParaRPr lang="en-US" sz="1600"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1163"/>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 </a:t>
            </a:r>
            <a:r>
              <a:rPr lang="en-US"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city council </a:t>
            </a: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takes decisions on different matters. </a:t>
            </a:r>
          </a:p>
          <a:p>
            <a:pPr>
              <a:lnSpc>
                <a:spcPts val="1163"/>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For example, they take care of maintaining roads, budgets for the town and make sure their population have access to services. </a:t>
            </a:r>
          </a:p>
        </p:txBody>
      </p:sp>
      <p:pic>
        <p:nvPicPr>
          <p:cNvPr id="16" name="Picture 16"/>
          <p:cNvPicPr>
            <a:picLocks noChangeAspect="1"/>
          </p:cNvPicPr>
          <p:nvPr/>
        </p:nvPicPr>
        <p:blipFill>
          <a:blip r:embed="rId3"/>
          <a:srcRect b="64094"/>
          <a:stretch>
            <a:fillRect/>
          </a:stretch>
        </p:blipFill>
        <p:spPr>
          <a:xfrm>
            <a:off x="7837139" y="952096"/>
            <a:ext cx="1242098" cy="376609"/>
          </a:xfrm>
          <a:prstGeom prst="rect">
            <a:avLst/>
          </a:prstGeom>
        </p:spPr>
      </p:pic>
      <p:grpSp>
        <p:nvGrpSpPr>
          <p:cNvPr id="17" name="Group 17"/>
          <p:cNvGrpSpPr/>
          <p:nvPr/>
        </p:nvGrpSpPr>
        <p:grpSpPr>
          <a:xfrm>
            <a:off x="22266" y="4826056"/>
            <a:ext cx="9121734" cy="2031944"/>
            <a:chOff x="-1600919" y="-314248"/>
            <a:chExt cx="10112055" cy="2006081"/>
          </a:xfrm>
        </p:grpSpPr>
        <p:grpSp>
          <p:nvGrpSpPr>
            <p:cNvPr id="18" name="Group 18"/>
            <p:cNvGrpSpPr/>
            <p:nvPr/>
          </p:nvGrpSpPr>
          <p:grpSpPr>
            <a:xfrm>
              <a:off x="-1600919" y="-314248"/>
              <a:ext cx="10077169" cy="2006081"/>
              <a:chOff x="-706625" y="-138705"/>
              <a:chExt cx="4447930" cy="885458"/>
            </a:xfrm>
          </p:grpSpPr>
          <p:sp>
            <p:nvSpPr>
              <p:cNvPr id="19" name="Freeform 19"/>
              <p:cNvSpPr/>
              <p:nvPr/>
            </p:nvSpPr>
            <p:spPr>
              <a:xfrm>
                <a:off x="-706625" y="-138705"/>
                <a:ext cx="4447930" cy="885458"/>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20" name="TextBox 20"/>
            <p:cNvSpPr txBox="1"/>
            <p:nvPr/>
          </p:nvSpPr>
          <p:spPr>
            <a:xfrm>
              <a:off x="-1469508" y="174635"/>
              <a:ext cx="9980644" cy="1046035"/>
            </a:xfrm>
            <a:prstGeom prst="rect">
              <a:avLst/>
            </a:prstGeom>
          </p:spPr>
          <p:txBody>
            <a:bodyPr wrap="square" lIns="0" tIns="0" rIns="0" bIns="0" rtlCol="0" anchor="t">
              <a:spAutoFit/>
            </a:bodyPr>
            <a:lstStyle/>
            <a:p>
              <a:pPr marL="321465" indent="-321465">
                <a:lnSpc>
                  <a:spcPts val="2100"/>
                </a:lnSpc>
                <a:buFont typeface="+mj-lt"/>
                <a:buAutoNum type="arabicPeriod"/>
              </a:pPr>
              <a:r>
                <a:rPr lang="en-US" sz="1500" dirty="0">
                  <a:latin typeface="Open Sans Light"/>
                </a:rPr>
                <a:t>Do you know someone who works at the co-op? If so, who? </a:t>
              </a:r>
              <a:r>
                <a:rPr lang="en-US" sz="1500" b="1" i="1" u="sng" dirty="0">
                  <a:solidFill>
                    <a:srgbClr val="C00000"/>
                  </a:solidFill>
                  <a:latin typeface="Open Sans Light"/>
                </a:rPr>
                <a:t>Answers may vary</a:t>
              </a:r>
            </a:p>
            <a:p>
              <a:pPr marL="321465" indent="-321465">
                <a:lnSpc>
                  <a:spcPts val="2100"/>
                </a:lnSpc>
                <a:buFont typeface="+mj-lt"/>
                <a:buAutoNum type="arabicPeriod"/>
              </a:pPr>
              <a:endParaRPr lang="en-US" sz="1500" dirty="0">
                <a:solidFill>
                  <a:srgbClr val="FFFFFF"/>
                </a:solidFill>
                <a:latin typeface="Open Sans Light"/>
              </a:endParaRPr>
            </a:p>
            <a:p>
              <a:pPr marL="321465" indent="-321465">
                <a:lnSpc>
                  <a:spcPts val="2100"/>
                </a:lnSpc>
                <a:buFont typeface="+mj-lt"/>
                <a:buAutoNum type="arabicPeriod"/>
              </a:pPr>
              <a:endParaRPr lang="en-US" sz="1500" dirty="0">
                <a:solidFill>
                  <a:srgbClr val="FFFFFF"/>
                </a:solidFill>
                <a:latin typeface="Open Sans Light"/>
              </a:endParaRPr>
            </a:p>
            <a:p>
              <a:pPr marL="321465" indent="-321465">
                <a:lnSpc>
                  <a:spcPts val="2100"/>
                </a:lnSpc>
                <a:buFont typeface="+mj-lt"/>
                <a:buAutoNum type="arabicPeriod"/>
              </a:pPr>
              <a:r>
                <a:rPr lang="en-US" sz="1500" dirty="0">
                  <a:latin typeface="Open Sans Light"/>
                </a:rPr>
                <a:t>What does your family get from the co-op? </a:t>
              </a:r>
              <a:r>
                <a:rPr lang="en-US" sz="1500" b="1" i="1" u="sng" dirty="0">
                  <a:solidFill>
                    <a:srgbClr val="C00000"/>
                  </a:solidFill>
                  <a:latin typeface="Open Sans Light"/>
                </a:rPr>
                <a:t>Answers may vary</a:t>
              </a:r>
              <a:r>
                <a:rPr lang="en-US" sz="1500" dirty="0">
                  <a:solidFill>
                    <a:srgbClr val="FFFFFF"/>
                  </a:solidFill>
                  <a:latin typeface="Open Sans Light"/>
                </a:rPr>
                <a:t> </a:t>
              </a:r>
            </a:p>
          </p:txBody>
        </p:sp>
      </p:grpSp>
      <p:sp>
        <p:nvSpPr>
          <p:cNvPr id="24" name="TextBox 24"/>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6" name="Picture 26"/>
          <p:cNvPicPr>
            <a:picLocks noChangeAspect="1"/>
          </p:cNvPicPr>
          <p:nvPr/>
        </p:nvPicPr>
        <p:blipFill>
          <a:blip r:embed="rId4"/>
          <a:srcRect/>
          <a:stretch>
            <a:fillRect/>
          </a:stretch>
        </p:blipFill>
        <p:spPr>
          <a:xfrm>
            <a:off x="33851" y="3116790"/>
            <a:ext cx="1715841" cy="1711626"/>
          </a:xfrm>
          <a:prstGeom prst="rect">
            <a:avLst/>
          </a:prstGeom>
        </p:spPr>
      </p:pic>
      <p:pic>
        <p:nvPicPr>
          <p:cNvPr id="21" name="Image 20">
            <a:extLst>
              <a:ext uri="{FF2B5EF4-FFF2-40B4-BE49-F238E27FC236}">
                <a16:creationId xmlns:a16="http://schemas.microsoft.com/office/drawing/2014/main" id="{089D124B-5375-8B65-E2F3-81B4826F6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3200" y="1518165"/>
            <a:ext cx="3722689" cy="2454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Ellipse 11">
            <a:extLst>
              <a:ext uri="{FF2B5EF4-FFF2-40B4-BE49-F238E27FC236}">
                <a16:creationId xmlns:a16="http://schemas.microsoft.com/office/drawing/2014/main" id="{616ED4EB-E08D-047C-C22D-A9B6008476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6" name="Group 6"/>
          <p:cNvGrpSpPr/>
          <p:nvPr/>
        </p:nvGrpSpPr>
        <p:grpSpPr>
          <a:xfrm>
            <a:off x="1" y="4288393"/>
            <a:ext cx="9274865" cy="2569610"/>
            <a:chOff x="-1735188" y="-194942"/>
            <a:chExt cx="14259773" cy="996396"/>
          </a:xfrm>
        </p:grpSpPr>
        <p:grpSp>
          <p:nvGrpSpPr>
            <p:cNvPr id="7" name="Group 7"/>
            <p:cNvGrpSpPr/>
            <p:nvPr/>
          </p:nvGrpSpPr>
          <p:grpSpPr>
            <a:xfrm>
              <a:off x="-1735188" y="-194942"/>
              <a:ext cx="14058569" cy="996396"/>
              <a:chOff x="-984251" y="-110577"/>
              <a:chExt cx="7974444" cy="565186"/>
            </a:xfrm>
          </p:grpSpPr>
          <p:sp>
            <p:nvSpPr>
              <p:cNvPr id="8" name="Freeform 8"/>
              <p:cNvSpPr/>
              <p:nvPr/>
            </p:nvSpPr>
            <p:spPr>
              <a:xfrm>
                <a:off x="-984251" y="-110577"/>
                <a:ext cx="7974444" cy="565186"/>
              </a:xfrm>
              <a:custGeom>
                <a:avLst/>
                <a:gdLst/>
                <a:ahLst/>
                <a:cxnLst/>
                <a:rect l="l" t="t" r="r" b="b"/>
                <a:pathLst>
                  <a:path w="5993390" h="1245435">
                    <a:moveTo>
                      <a:pt x="0" y="0"/>
                    </a:moveTo>
                    <a:lnTo>
                      <a:pt x="5993390" y="0"/>
                    </a:lnTo>
                    <a:lnTo>
                      <a:pt x="5993390" y="1245435"/>
                    </a:lnTo>
                    <a:lnTo>
                      <a:pt x="0" y="1245435"/>
                    </a:lnTo>
                    <a:close/>
                  </a:path>
                </a:pathLst>
              </a:custGeom>
              <a:solidFill>
                <a:schemeClr val="bg1"/>
              </a:solidFill>
            </p:spPr>
            <p:txBody>
              <a:bodyPr/>
              <a:lstStyle/>
              <a:p>
                <a:endParaRPr lang="fr-FR"/>
              </a:p>
            </p:txBody>
          </p:sp>
        </p:grpSp>
        <p:sp>
          <p:nvSpPr>
            <p:cNvPr id="9" name="TextBox 9"/>
            <p:cNvSpPr txBox="1"/>
            <p:nvPr/>
          </p:nvSpPr>
          <p:spPr>
            <a:xfrm>
              <a:off x="-1533988" y="-60139"/>
              <a:ext cx="14058573" cy="608555"/>
            </a:xfrm>
            <a:prstGeom prst="rect">
              <a:avLst/>
            </a:prstGeom>
          </p:spPr>
          <p:txBody>
            <a:bodyPr wrap="square" lIns="0" tIns="0" rIns="0" bIns="0" rtlCol="0" anchor="t">
              <a:spAutoFit/>
            </a:bodyPr>
            <a:lstStyle/>
            <a:p>
              <a:pPr marL="321465" indent="-321465">
                <a:lnSpc>
                  <a:spcPts val="2463"/>
                </a:lnSpc>
                <a:buFont typeface="+mj-lt"/>
                <a:buAutoNum type="arabicPeriod"/>
              </a:pPr>
              <a:r>
                <a:rPr lang="en-US" sz="1407" dirty="0">
                  <a:solidFill>
                    <a:srgbClr val="000000"/>
                  </a:solidFill>
                  <a:latin typeface="Open Sans"/>
                </a:rPr>
                <a:t>Do you know someone who carves soapstone?    YES            NO </a:t>
              </a:r>
            </a:p>
            <a:p>
              <a:pPr marL="321465" indent="-321465">
                <a:lnSpc>
                  <a:spcPts val="2463"/>
                </a:lnSpc>
                <a:buFont typeface="+mj-lt"/>
                <a:buAutoNum type="arabicPeriod"/>
              </a:pPr>
              <a:r>
                <a:rPr lang="en-US" sz="1407" dirty="0">
                  <a:solidFill>
                    <a:srgbClr val="000000"/>
                  </a:solidFill>
                  <a:latin typeface="Open Sans"/>
                </a:rPr>
                <a:t>What other uses can soapstone have?</a:t>
              </a:r>
              <a:br>
                <a:rPr lang="en-US" sz="1407" dirty="0">
                  <a:solidFill>
                    <a:srgbClr val="000000"/>
                  </a:solidFill>
                  <a:latin typeface="Open Sans"/>
                </a:rPr>
              </a:br>
              <a:r>
                <a:rPr lang="en-US" sz="1407" b="1" u="sng" dirty="0">
                  <a:solidFill>
                    <a:srgbClr val="000000"/>
                  </a:solidFill>
                  <a:latin typeface="Open Sans"/>
                </a:rPr>
                <a:t>_____________________________________________________________________________________________________________________</a:t>
              </a:r>
            </a:p>
            <a:p>
              <a:pPr marL="321465" indent="-321465">
                <a:lnSpc>
                  <a:spcPts val="2463"/>
                </a:lnSpc>
                <a:buFont typeface="+mj-lt"/>
                <a:buAutoNum type="arabicPeriod"/>
              </a:pPr>
              <a:endParaRPr lang="en-US" sz="1407" dirty="0">
                <a:solidFill>
                  <a:srgbClr val="000000"/>
                </a:solidFill>
                <a:latin typeface="Open Sans"/>
              </a:endParaRPr>
            </a:p>
            <a:p>
              <a:pPr marL="321465" indent="-321465">
                <a:lnSpc>
                  <a:spcPts val="2463"/>
                </a:lnSpc>
                <a:buFont typeface="+mj-lt"/>
                <a:buAutoNum type="arabicPeriod"/>
              </a:pPr>
              <a:r>
                <a:rPr lang="en-US" sz="1407" dirty="0">
                  <a:solidFill>
                    <a:srgbClr val="000000"/>
                  </a:solidFill>
                  <a:latin typeface="Open Sans"/>
                </a:rPr>
                <a:t>Where can you find soapstone? </a:t>
              </a:r>
              <a:r>
                <a:rPr lang="en-US" sz="1407" b="1" u="sng" dirty="0">
                  <a:solidFill>
                    <a:srgbClr val="000000"/>
                  </a:solidFill>
                  <a:latin typeface="Open Sans"/>
                </a:rPr>
                <a:t>_________________________________________________________________________________</a:t>
              </a:r>
            </a:p>
          </p:txBody>
        </p:sp>
      </p:grpSp>
      <p:sp>
        <p:nvSpPr>
          <p:cNvPr id="10" name="TextBox 10"/>
          <p:cNvSpPr txBox="1"/>
          <p:nvPr/>
        </p:nvSpPr>
        <p:spPr>
          <a:xfrm>
            <a:off x="970308" y="150204"/>
            <a:ext cx="7188989" cy="1051185"/>
          </a:xfrm>
          <a:prstGeom prst="rect">
            <a:avLst/>
          </a:prstGeom>
        </p:spPr>
        <p:txBody>
          <a:bodyPr wrap="square" lIns="0" tIns="0" rIns="0" bIns="0" rtlCol="0" anchor="t">
            <a:spAutoFit/>
          </a:bodyPr>
          <a:lstStyle/>
          <a:p>
            <a:pPr algn="ctr">
              <a:lnSpc>
                <a:spcPts val="4200"/>
              </a:lnSpc>
            </a:pPr>
            <a:r>
              <a:rPr lang="en-US" sz="3281">
                <a:solidFill>
                  <a:srgbClr val="1E6090"/>
                </a:solidFill>
                <a:latin typeface="Open Sans Extra Bold"/>
              </a:rPr>
              <a:t>The co-op and the soapstone  carving business </a:t>
            </a:r>
          </a:p>
        </p:txBody>
      </p:sp>
      <p:pic>
        <p:nvPicPr>
          <p:cNvPr id="11" name="Picture 11"/>
          <p:cNvPicPr>
            <a:picLocks noChangeAspect="1"/>
          </p:cNvPicPr>
          <p:nvPr/>
        </p:nvPicPr>
        <p:blipFill>
          <a:blip r:embed="rId3"/>
          <a:srcRect r="1258" b="33931"/>
          <a:stretch>
            <a:fillRect/>
          </a:stretch>
        </p:blipFill>
        <p:spPr>
          <a:xfrm>
            <a:off x="7897128" y="674183"/>
            <a:ext cx="1226473" cy="692979"/>
          </a:xfrm>
          <a:prstGeom prst="rect">
            <a:avLst/>
          </a:prstGeom>
        </p:spPr>
      </p:pic>
      <p:pic>
        <p:nvPicPr>
          <p:cNvPr id="25" name="Image 24">
            <a:extLst>
              <a:ext uri="{FF2B5EF4-FFF2-40B4-BE49-F238E27FC236}">
                <a16:creationId xmlns:a16="http://schemas.microsoft.com/office/drawing/2014/main" id="{31FB2E75-C352-CA96-485D-FEDBE271D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75"/>
          <a:stretch/>
        </p:blipFill>
        <p:spPr>
          <a:xfrm>
            <a:off x="5280609" y="1503042"/>
            <a:ext cx="1799930" cy="2674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Image 28">
            <a:extLst>
              <a:ext uri="{FF2B5EF4-FFF2-40B4-BE49-F238E27FC236}">
                <a16:creationId xmlns:a16="http://schemas.microsoft.com/office/drawing/2014/main" id="{D2582E60-E048-2434-A7BF-3B4140AE25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74"/>
          <a:stretch/>
        </p:blipFill>
        <p:spPr>
          <a:xfrm>
            <a:off x="7301345" y="1503042"/>
            <a:ext cx="1799930" cy="2673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ctangle 21">
            <a:extLst>
              <a:ext uri="{FF2B5EF4-FFF2-40B4-BE49-F238E27FC236}">
                <a16:creationId xmlns:a16="http://schemas.microsoft.com/office/drawing/2014/main" id="{5CEDDA47-A6BA-E0C0-6F30-21B2E07E164A}"/>
              </a:ext>
            </a:extLst>
          </p:cNvPr>
          <p:cNvSpPr/>
          <p:nvPr/>
        </p:nvSpPr>
        <p:spPr>
          <a:xfrm>
            <a:off x="4850618" y="475631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3" name="Rectangle 22">
            <a:extLst>
              <a:ext uri="{FF2B5EF4-FFF2-40B4-BE49-F238E27FC236}">
                <a16:creationId xmlns:a16="http://schemas.microsoft.com/office/drawing/2014/main" id="{5A76E83F-3DEF-E9FA-7252-8A22518E9122}"/>
              </a:ext>
            </a:extLst>
          </p:cNvPr>
          <p:cNvSpPr/>
          <p:nvPr/>
        </p:nvSpPr>
        <p:spPr>
          <a:xfrm>
            <a:off x="5676366" y="475632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5" name="Ellipse 4">
            <a:extLst>
              <a:ext uri="{FF2B5EF4-FFF2-40B4-BE49-F238E27FC236}">
                <a16:creationId xmlns:a16="http://schemas.microsoft.com/office/drawing/2014/main" id="{67385DBF-94A5-5A2D-27F5-4E8406E4E1A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37</a:t>
            </a:r>
          </a:p>
        </p:txBody>
      </p:sp>
      <p:sp>
        <p:nvSpPr>
          <p:cNvPr id="12" name="Bulle rectangulaire à coins arrondis 11">
            <a:extLst>
              <a:ext uri="{FF2B5EF4-FFF2-40B4-BE49-F238E27FC236}">
                <a16:creationId xmlns:a16="http://schemas.microsoft.com/office/drawing/2014/main" id="{2E13A998-532C-9459-1110-B51913786053}"/>
              </a:ext>
            </a:extLst>
          </p:cNvPr>
          <p:cNvSpPr/>
          <p:nvPr/>
        </p:nvSpPr>
        <p:spPr>
          <a:xfrm>
            <a:off x="1942531" y="1369597"/>
            <a:ext cx="3117272" cy="2499805"/>
          </a:xfrm>
          <a:prstGeom prst="wedgeRoundRectCallout">
            <a:avLst>
              <a:gd name="adj1" fmla="val -70610"/>
              <a:gd name="adj2" fmla="val 18644"/>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4"/>
          <p:cNvSpPr txBox="1"/>
          <p:nvPr/>
        </p:nvSpPr>
        <p:spPr>
          <a:xfrm>
            <a:off x="1996498" y="1426095"/>
            <a:ext cx="3009337" cy="2386807"/>
          </a:xfrm>
          <a:prstGeom prst="rect">
            <a:avLst/>
          </a:prstGeom>
        </p:spPr>
        <p:txBody>
          <a:bodyPr wrap="square" lIns="0" tIns="0" rIns="0" bIns="0" rtlCol="0" anchor="t">
            <a:spAutoFit/>
          </a:bodyPr>
          <a:lstStyle/>
          <a:p>
            <a:pPr algn="ctr">
              <a:lnSpc>
                <a:spcPts val="2663"/>
              </a:lnSpc>
            </a:pPr>
            <a:r>
              <a:rPr lang="en-US" sz="1500" dirty="0">
                <a:solidFill>
                  <a:srgbClr val="000000"/>
                </a:solidFill>
                <a:latin typeface="Open Sans Light"/>
              </a:rPr>
              <a:t>In 1953, the co-op starts the business of soapstone carving. It created jobs. Life started to be organized around the co-op. Children would learn to sew traditionally and participate in the business.</a:t>
            </a:r>
          </a:p>
        </p:txBody>
      </p:sp>
      <p:pic>
        <p:nvPicPr>
          <p:cNvPr id="17" name="Picture 17"/>
          <p:cNvPicPr>
            <a:picLocks noChangeAspect="1"/>
          </p:cNvPicPr>
          <p:nvPr/>
        </p:nvPicPr>
        <p:blipFill>
          <a:blip r:embed="rId6"/>
          <a:srcRect/>
          <a:stretch>
            <a:fillRect/>
          </a:stretch>
        </p:blipFill>
        <p:spPr>
          <a:xfrm>
            <a:off x="-130866" y="2324423"/>
            <a:ext cx="2076443" cy="196397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3" name="Group 3"/>
          <p:cNvGrpSpPr/>
          <p:nvPr/>
        </p:nvGrpSpPr>
        <p:grpSpPr>
          <a:xfrm>
            <a:off x="58808" y="3665497"/>
            <a:ext cx="9085191" cy="1407202"/>
            <a:chOff x="0" y="0"/>
            <a:chExt cx="5985155" cy="725437"/>
          </a:xfrm>
        </p:grpSpPr>
        <p:sp>
          <p:nvSpPr>
            <p:cNvPr id="4" name="Freeform 4"/>
            <p:cNvSpPr/>
            <p:nvPr/>
          </p:nvSpPr>
          <p:spPr>
            <a:xfrm>
              <a:off x="0" y="0"/>
              <a:ext cx="5985155" cy="725437"/>
            </a:xfrm>
            <a:custGeom>
              <a:avLst/>
              <a:gdLst/>
              <a:ahLst/>
              <a:cxnLst/>
              <a:rect l="l" t="t" r="r" b="b"/>
              <a:pathLst>
                <a:path w="5985155" h="725437">
                  <a:moveTo>
                    <a:pt x="0" y="0"/>
                  </a:moveTo>
                  <a:lnTo>
                    <a:pt x="5985155" y="0"/>
                  </a:lnTo>
                  <a:lnTo>
                    <a:pt x="5985155" y="725437"/>
                  </a:lnTo>
                  <a:lnTo>
                    <a:pt x="0" y="725437"/>
                  </a:lnTo>
                  <a:close/>
                </a:path>
              </a:pathLst>
            </a:custGeom>
            <a:solidFill>
              <a:srgbClr val="B5E2E8"/>
            </a:solidFill>
          </p:spPr>
          <p:txBody>
            <a:bodyPr/>
            <a:lstStyle/>
            <a:p>
              <a:endParaRPr lang="fr-CA"/>
            </a:p>
          </p:txBody>
        </p:sp>
      </p:grpSp>
      <p:sp>
        <p:nvSpPr>
          <p:cNvPr id="5" name="TextBox 5"/>
          <p:cNvSpPr txBox="1"/>
          <p:nvPr/>
        </p:nvSpPr>
        <p:spPr>
          <a:xfrm>
            <a:off x="256931" y="3814483"/>
            <a:ext cx="5229469" cy="594522"/>
          </a:xfrm>
          <a:prstGeom prst="rect">
            <a:avLst/>
          </a:prstGeom>
        </p:spPr>
        <p:txBody>
          <a:bodyPr wrap="square" lIns="0" tIns="0" rIns="0" bIns="0" rtlCol="0" anchor="t">
            <a:spAutoFit/>
          </a:bodyPr>
          <a:lstStyle/>
          <a:p>
            <a:pPr marL="428620" indent="-428620">
              <a:lnSpc>
                <a:spcPts val="2363"/>
              </a:lnSpc>
              <a:buFont typeface="+mj-lt"/>
              <a:buAutoNum type="arabicPeriod"/>
            </a:pPr>
            <a:r>
              <a:rPr lang="en-US" dirty="0">
                <a:solidFill>
                  <a:srgbClr val="000000"/>
                </a:solidFill>
                <a:latin typeface="Open Sans"/>
              </a:rPr>
              <a:t>Have you ever seen someone carve soapstone?</a:t>
            </a:r>
            <a:br>
              <a:rPr lang="en-US" dirty="0">
                <a:solidFill>
                  <a:srgbClr val="000000"/>
                </a:solidFill>
                <a:latin typeface="Open Sans"/>
              </a:rPr>
            </a:br>
            <a:r>
              <a:rPr lang="en-US" dirty="0">
                <a:solidFill>
                  <a:srgbClr val="000000"/>
                </a:solidFill>
                <a:latin typeface="Open Sans"/>
              </a:rPr>
              <a:t>YES 		NO   </a:t>
            </a:r>
          </a:p>
        </p:txBody>
      </p:sp>
      <p:sp>
        <p:nvSpPr>
          <p:cNvPr id="6" name="TextBox 6"/>
          <p:cNvSpPr txBox="1"/>
          <p:nvPr/>
        </p:nvSpPr>
        <p:spPr>
          <a:xfrm>
            <a:off x="1571406" y="-53578"/>
            <a:ext cx="6001189" cy="503279"/>
          </a:xfrm>
          <a:prstGeom prst="rect">
            <a:avLst/>
          </a:prstGeom>
        </p:spPr>
        <p:txBody>
          <a:bodyPr lIns="0" tIns="0" rIns="0" bIns="0" rtlCol="0" anchor="t">
            <a:spAutoFit/>
          </a:bodyPr>
          <a:lstStyle/>
          <a:p>
            <a:pPr algn="ctr">
              <a:lnSpc>
                <a:spcPts val="4200"/>
              </a:lnSpc>
            </a:pPr>
            <a:r>
              <a:rPr lang="en-US" sz="3000">
                <a:solidFill>
                  <a:srgbClr val="1E6090"/>
                </a:solidFill>
                <a:latin typeface="Open Sans Extra Bold"/>
              </a:rPr>
              <a:t>The soapstone business </a:t>
            </a:r>
          </a:p>
        </p:txBody>
      </p:sp>
      <p:grpSp>
        <p:nvGrpSpPr>
          <p:cNvPr id="7" name="Group 7"/>
          <p:cNvGrpSpPr/>
          <p:nvPr/>
        </p:nvGrpSpPr>
        <p:grpSpPr>
          <a:xfrm>
            <a:off x="146918" y="767450"/>
            <a:ext cx="4411939" cy="2026962"/>
            <a:chOff x="0" y="0"/>
            <a:chExt cx="6997696" cy="3018122"/>
          </a:xfrm>
        </p:grpSpPr>
        <p:grpSp>
          <p:nvGrpSpPr>
            <p:cNvPr id="8" name="Group 8"/>
            <p:cNvGrpSpPr/>
            <p:nvPr/>
          </p:nvGrpSpPr>
          <p:grpSpPr>
            <a:xfrm>
              <a:off x="0" y="0"/>
              <a:ext cx="6997696" cy="3018122"/>
              <a:chOff x="0" y="0"/>
              <a:chExt cx="9824273" cy="5604718"/>
            </a:xfrm>
          </p:grpSpPr>
          <p:sp>
            <p:nvSpPr>
              <p:cNvPr id="9" name="Freeform 9"/>
              <p:cNvSpPr/>
              <p:nvPr/>
            </p:nvSpPr>
            <p:spPr>
              <a:xfrm>
                <a:off x="0" y="0"/>
                <a:ext cx="9824273" cy="5604718"/>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10" name="TextBox 10"/>
            <p:cNvSpPr txBox="1"/>
            <p:nvPr/>
          </p:nvSpPr>
          <p:spPr>
            <a:xfrm>
              <a:off x="199353" y="167440"/>
              <a:ext cx="6713364" cy="1577614"/>
            </a:xfrm>
            <a:prstGeom prst="rect">
              <a:avLst/>
            </a:prstGeom>
          </p:spPr>
          <p:txBody>
            <a:bodyPr wrap="square" lIns="0" tIns="0" rIns="0" bIns="0" rtlCol="0" anchor="t">
              <a:spAutoFit/>
            </a:bodyPr>
            <a:lstStyle/>
            <a:p>
              <a:pPr algn="ctr">
                <a:lnSpc>
                  <a:spcPts val="21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Artists would carve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soapstones</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just as our elders had taught them. They pursued the transmission of traditional art. They are talented, and their work is known everywhere. </a:t>
              </a:r>
            </a:p>
          </p:txBody>
        </p:sp>
      </p:grpSp>
      <p:pic>
        <p:nvPicPr>
          <p:cNvPr id="14" name="Picture 14"/>
          <p:cNvPicPr>
            <a:picLocks noChangeAspect="1"/>
          </p:cNvPicPr>
          <p:nvPr/>
        </p:nvPicPr>
        <p:blipFill>
          <a:blip r:embed="rId3"/>
          <a:srcRect b="64094"/>
          <a:stretch>
            <a:fillRect/>
          </a:stretch>
        </p:blipFill>
        <p:spPr>
          <a:xfrm>
            <a:off x="7901902" y="803779"/>
            <a:ext cx="1242098" cy="376609"/>
          </a:xfrm>
          <a:prstGeom prst="rect">
            <a:avLst/>
          </a:prstGeom>
        </p:spPr>
      </p:pic>
      <p:sp>
        <p:nvSpPr>
          <p:cNvPr id="18" name="TextBox 18"/>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0" name="Picture 20"/>
          <p:cNvPicPr>
            <a:picLocks noChangeAspect="1"/>
          </p:cNvPicPr>
          <p:nvPr/>
        </p:nvPicPr>
        <p:blipFill>
          <a:blip r:embed="rId4"/>
          <a:srcRect/>
          <a:stretch>
            <a:fillRect/>
          </a:stretch>
        </p:blipFill>
        <p:spPr>
          <a:xfrm>
            <a:off x="605139" y="2000426"/>
            <a:ext cx="1794397" cy="1697200"/>
          </a:xfrm>
          <a:prstGeom prst="rect">
            <a:avLst/>
          </a:prstGeom>
        </p:spPr>
      </p:pic>
      <p:pic>
        <p:nvPicPr>
          <p:cNvPr id="21" name="Picture 21"/>
          <p:cNvPicPr>
            <a:picLocks noChangeAspect="1"/>
          </p:cNvPicPr>
          <p:nvPr/>
        </p:nvPicPr>
        <p:blipFill>
          <a:blip r:embed="rId5"/>
          <a:srcRect/>
          <a:stretch>
            <a:fillRect/>
          </a:stretch>
        </p:blipFill>
        <p:spPr>
          <a:xfrm>
            <a:off x="1" y="5489336"/>
            <a:ext cx="1388864" cy="1385452"/>
          </a:xfrm>
          <a:prstGeom prst="rect">
            <a:avLst/>
          </a:prstGeom>
        </p:spPr>
      </p:pic>
      <p:pic>
        <p:nvPicPr>
          <p:cNvPr id="26" name="Image 25">
            <a:extLst>
              <a:ext uri="{FF2B5EF4-FFF2-40B4-BE49-F238E27FC236}">
                <a16:creationId xmlns:a16="http://schemas.microsoft.com/office/drawing/2014/main" id="{D1D44F5F-7150-044E-1C9D-9E3A7D6373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8461" y="1403761"/>
            <a:ext cx="3512932" cy="52773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angle 26">
            <a:extLst>
              <a:ext uri="{FF2B5EF4-FFF2-40B4-BE49-F238E27FC236}">
                <a16:creationId xmlns:a16="http://schemas.microsoft.com/office/drawing/2014/main" id="{43CF81BD-5FF6-6958-DB9E-13CA292BF517}"/>
              </a:ext>
            </a:extLst>
          </p:cNvPr>
          <p:cNvSpPr/>
          <p:nvPr/>
        </p:nvSpPr>
        <p:spPr>
          <a:xfrm>
            <a:off x="1303284" y="419967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8" name="Rectangle 27">
            <a:extLst>
              <a:ext uri="{FF2B5EF4-FFF2-40B4-BE49-F238E27FC236}">
                <a16:creationId xmlns:a16="http://schemas.microsoft.com/office/drawing/2014/main" id="{2551C096-A097-7B0E-6DC4-F07B9B56A7D9}"/>
              </a:ext>
            </a:extLst>
          </p:cNvPr>
          <p:cNvSpPr/>
          <p:nvPr/>
        </p:nvSpPr>
        <p:spPr>
          <a:xfrm>
            <a:off x="2561321" y="4199681"/>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grpSp>
        <p:nvGrpSpPr>
          <p:cNvPr id="11" name="Group 11"/>
          <p:cNvGrpSpPr/>
          <p:nvPr/>
        </p:nvGrpSpPr>
        <p:grpSpPr>
          <a:xfrm>
            <a:off x="1196578" y="5502899"/>
            <a:ext cx="4975980" cy="1295065"/>
            <a:chOff x="0" y="0"/>
            <a:chExt cx="21733251" cy="4965700"/>
          </a:xfrm>
        </p:grpSpPr>
        <p:sp>
          <p:nvSpPr>
            <p:cNvPr id="12" name="Freeform 12"/>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2" name="Ellipse 1">
            <a:extLst>
              <a:ext uri="{FF2B5EF4-FFF2-40B4-BE49-F238E27FC236}">
                <a16:creationId xmlns:a16="http://schemas.microsoft.com/office/drawing/2014/main" id="{9DC55F4C-3D1A-82D3-F8D9-8F0EEDCF506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38</a:t>
            </a:r>
          </a:p>
        </p:txBody>
      </p:sp>
      <p:sp>
        <p:nvSpPr>
          <p:cNvPr id="13" name="TextBox 13"/>
          <p:cNvSpPr txBox="1"/>
          <p:nvPr/>
        </p:nvSpPr>
        <p:spPr>
          <a:xfrm>
            <a:off x="1529842" y="5704103"/>
            <a:ext cx="4542257" cy="790216"/>
          </a:xfrm>
          <a:prstGeom prst="rect">
            <a:avLst/>
          </a:prstGeom>
        </p:spPr>
        <p:txBody>
          <a:bodyPr lIns="0" tIns="0" rIns="0" bIns="0" rtlCol="0" anchor="t">
            <a:spAutoFit/>
          </a:bodyPr>
          <a:lstStyle/>
          <a:p>
            <a:pPr algn="ctr">
              <a:lnSpc>
                <a:spcPts val="2137"/>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Selling art in the South allowed the members of the co-op to make money, to organize the community and to insure their sedentary survival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7FCF6913-1FAE-7918-1408-A13682B02A6C}"/>
              </a:ext>
            </a:extLst>
          </p:cNvPr>
          <p:cNvPicPr>
            <a:picLocks noChangeAspect="1"/>
          </p:cNvPicPr>
          <p:nvPr/>
        </p:nvPicPr>
        <p:blipFill rotWithShape="1">
          <a:blip r:embed="rId3"/>
          <a:srcRect t="392" r="36459" b="53006"/>
          <a:stretch/>
        </p:blipFill>
        <p:spPr>
          <a:xfrm>
            <a:off x="310821" y="2033692"/>
            <a:ext cx="3712500" cy="1886680"/>
          </a:xfrm>
          <a:prstGeom prst="rect">
            <a:avLst/>
          </a:prstGeom>
        </p:spPr>
      </p:pic>
      <p:sp>
        <p:nvSpPr>
          <p:cNvPr id="11" name="TextBox 3">
            <a:extLst>
              <a:ext uri="{FF2B5EF4-FFF2-40B4-BE49-F238E27FC236}">
                <a16:creationId xmlns:a16="http://schemas.microsoft.com/office/drawing/2014/main" id="{066D9378-918E-60D2-66DF-C39C50BF9D8D}"/>
              </a:ext>
            </a:extLst>
          </p:cNvPr>
          <p:cNvSpPr txBox="1"/>
          <p:nvPr/>
        </p:nvSpPr>
        <p:spPr>
          <a:xfrm>
            <a:off x="-254232" y="1663583"/>
            <a:ext cx="3723000" cy="371897"/>
          </a:xfrm>
          <a:prstGeom prst="rect">
            <a:avLst/>
          </a:prstGeom>
        </p:spPr>
        <p:txBody>
          <a:bodyPr wrap="square" lIns="0" tIns="0" rIns="0" bIns="0" rtlCol="0" anchor="t">
            <a:spAutoFit/>
          </a:bodyPr>
          <a:lstStyle/>
          <a:p>
            <a:pPr algn="ctr">
              <a:lnSpc>
                <a:spcPts val="2887"/>
              </a:lnSpc>
            </a:pPr>
            <a:r>
              <a:rPr lang="en-US" sz="2625">
                <a:latin typeface="Open Sans Extra Bold"/>
              </a:rPr>
              <a:t>COMPETENCY 1</a:t>
            </a:r>
          </a:p>
        </p:txBody>
      </p:sp>
      <p:pic>
        <p:nvPicPr>
          <p:cNvPr id="12" name="Picture 2">
            <a:extLst>
              <a:ext uri="{FF2B5EF4-FFF2-40B4-BE49-F238E27FC236}">
                <a16:creationId xmlns:a16="http://schemas.microsoft.com/office/drawing/2014/main" id="{B8D007C5-D64A-2C57-C407-A5A51F15C238}"/>
              </a:ext>
            </a:extLst>
          </p:cNvPr>
          <p:cNvPicPr>
            <a:picLocks noChangeAspect="1"/>
          </p:cNvPicPr>
          <p:nvPr/>
        </p:nvPicPr>
        <p:blipFill rotWithShape="1">
          <a:blip r:embed="rId4"/>
          <a:srcRect t="783" r="34817" b="52976"/>
          <a:stretch/>
        </p:blipFill>
        <p:spPr>
          <a:xfrm>
            <a:off x="354295" y="4448584"/>
            <a:ext cx="3712500" cy="1817073"/>
          </a:xfrm>
          <a:prstGeom prst="rect">
            <a:avLst/>
          </a:prstGeom>
        </p:spPr>
      </p:pic>
      <p:sp>
        <p:nvSpPr>
          <p:cNvPr id="13" name="TextBox 3">
            <a:extLst>
              <a:ext uri="{FF2B5EF4-FFF2-40B4-BE49-F238E27FC236}">
                <a16:creationId xmlns:a16="http://schemas.microsoft.com/office/drawing/2014/main" id="{DBEECF2D-B07A-4812-74AB-0B883460B16C}"/>
              </a:ext>
            </a:extLst>
          </p:cNvPr>
          <p:cNvSpPr txBox="1"/>
          <p:nvPr/>
        </p:nvSpPr>
        <p:spPr>
          <a:xfrm>
            <a:off x="354296" y="4075884"/>
            <a:ext cx="2611867" cy="371897"/>
          </a:xfrm>
          <a:prstGeom prst="rect">
            <a:avLst/>
          </a:prstGeom>
        </p:spPr>
        <p:txBody>
          <a:bodyPr wrap="square" lIns="0" tIns="0" rIns="0" bIns="0" rtlCol="0" anchor="t">
            <a:spAutoFit/>
          </a:bodyPr>
          <a:lstStyle/>
          <a:p>
            <a:pPr algn="ctr">
              <a:lnSpc>
                <a:spcPts val="2887"/>
              </a:lnSpc>
            </a:pPr>
            <a:r>
              <a:rPr lang="en-US" sz="2625">
                <a:latin typeface="Open Sans Extra Bold"/>
              </a:rPr>
              <a:t>COMPETENCY 2 </a:t>
            </a:r>
          </a:p>
        </p:txBody>
      </p:sp>
      <p:pic>
        <p:nvPicPr>
          <p:cNvPr id="14" name="Picture 2">
            <a:extLst>
              <a:ext uri="{FF2B5EF4-FFF2-40B4-BE49-F238E27FC236}">
                <a16:creationId xmlns:a16="http://schemas.microsoft.com/office/drawing/2014/main" id="{FFDE39CA-D2FF-0748-4BFE-662FD47937BD}"/>
              </a:ext>
            </a:extLst>
          </p:cNvPr>
          <p:cNvPicPr>
            <a:picLocks noChangeAspect="1"/>
          </p:cNvPicPr>
          <p:nvPr/>
        </p:nvPicPr>
        <p:blipFill rotWithShape="1">
          <a:blip r:embed="rId5"/>
          <a:srcRect r="34375" b="50000"/>
          <a:stretch/>
        </p:blipFill>
        <p:spPr>
          <a:xfrm>
            <a:off x="5068010" y="3072859"/>
            <a:ext cx="3712500" cy="2006048"/>
          </a:xfrm>
          <a:prstGeom prst="rect">
            <a:avLst/>
          </a:prstGeom>
        </p:spPr>
      </p:pic>
      <p:sp>
        <p:nvSpPr>
          <p:cNvPr id="15" name="TextBox 3">
            <a:extLst>
              <a:ext uri="{FF2B5EF4-FFF2-40B4-BE49-F238E27FC236}">
                <a16:creationId xmlns:a16="http://schemas.microsoft.com/office/drawing/2014/main" id="{2E2DEC44-3147-FB5C-4458-D8B04A5E0EA9}"/>
              </a:ext>
            </a:extLst>
          </p:cNvPr>
          <p:cNvSpPr txBox="1"/>
          <p:nvPr/>
        </p:nvSpPr>
        <p:spPr>
          <a:xfrm>
            <a:off x="4533876" y="2733623"/>
            <a:ext cx="3723000" cy="371897"/>
          </a:xfrm>
          <a:prstGeom prst="rect">
            <a:avLst/>
          </a:prstGeom>
        </p:spPr>
        <p:txBody>
          <a:bodyPr wrap="square" lIns="0" tIns="0" rIns="0" bIns="0" rtlCol="0" anchor="t">
            <a:spAutoFit/>
          </a:bodyPr>
          <a:lstStyle/>
          <a:p>
            <a:pPr algn="ctr">
              <a:lnSpc>
                <a:spcPts val="2887"/>
              </a:lnSpc>
            </a:pPr>
            <a:r>
              <a:rPr lang="en-US" sz="2625">
                <a:latin typeface="Open Sans Extra Bold"/>
              </a:rPr>
              <a:t>COMPETENCY 3 </a:t>
            </a:r>
          </a:p>
        </p:txBody>
      </p:sp>
      <p:sp>
        <p:nvSpPr>
          <p:cNvPr id="2" name="TextBox 18">
            <a:extLst>
              <a:ext uri="{FF2B5EF4-FFF2-40B4-BE49-F238E27FC236}">
                <a16:creationId xmlns:a16="http://schemas.microsoft.com/office/drawing/2014/main" id="{3F4F85A0-1441-E470-3951-7A17EE8EA72B}"/>
              </a:ext>
            </a:extLst>
          </p:cNvPr>
          <p:cNvSpPr txBox="1"/>
          <p:nvPr/>
        </p:nvSpPr>
        <p:spPr>
          <a:xfrm>
            <a:off x="242481" y="0"/>
            <a:ext cx="8659037" cy="1748492"/>
          </a:xfrm>
          <a:prstGeom prst="rect">
            <a:avLst/>
          </a:prstGeom>
        </p:spPr>
        <p:txBody>
          <a:bodyPr wrap="square" lIns="0" tIns="0" rIns="0" bIns="0" rtlCol="0" anchor="t">
            <a:spAutoFit/>
          </a:bodyPr>
          <a:lstStyle/>
          <a:p>
            <a:pPr algn="ctr">
              <a:lnSpc>
                <a:spcPts val="4594"/>
              </a:lnSpc>
            </a:pPr>
            <a:r>
              <a:rPr lang="en-US" sz="2800" dirty="0">
                <a:solidFill>
                  <a:srgbClr val="1E6090"/>
                </a:solidFill>
                <a:latin typeface="League Spartan"/>
              </a:rPr>
              <a:t>Geography, History and Citizenship Education Competencies in cycles 2 and 3 </a:t>
            </a:r>
          </a:p>
          <a:p>
            <a:pPr algn="ctr">
              <a:lnSpc>
                <a:spcPts val="4594"/>
              </a:lnSpc>
            </a:pPr>
            <a:r>
              <a:rPr lang="en-US" sz="2800" dirty="0">
                <a:solidFill>
                  <a:srgbClr val="1E6090"/>
                </a:solidFill>
                <a:latin typeface="League Spartan"/>
              </a:rPr>
              <a:t>(program from the MEQ)</a:t>
            </a:r>
          </a:p>
        </p:txBody>
      </p:sp>
      <p:sp>
        <p:nvSpPr>
          <p:cNvPr id="9" name="Ellipse 8">
            <a:extLst>
              <a:ext uri="{FF2B5EF4-FFF2-40B4-BE49-F238E27FC236}">
                <a16:creationId xmlns:a16="http://schemas.microsoft.com/office/drawing/2014/main" id="{C8A044FC-882C-83B7-7E9E-89969BB7898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B5EE792A-4FD6-E1A4-F314-421E5E5F6041}"/>
              </a:ext>
            </a:extLst>
          </p:cNvPr>
          <p:cNvSpPr/>
          <p:nvPr/>
        </p:nvSpPr>
        <p:spPr>
          <a:xfrm>
            <a:off x="-1" y="5209523"/>
            <a:ext cx="9143999" cy="968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10"/>
          <p:cNvSpPr txBox="1"/>
          <p:nvPr/>
        </p:nvSpPr>
        <p:spPr>
          <a:xfrm>
            <a:off x="1571405" y="343986"/>
            <a:ext cx="6001189" cy="1041888"/>
          </a:xfrm>
          <a:prstGeom prst="rect">
            <a:avLst/>
          </a:prstGeom>
        </p:spPr>
        <p:txBody>
          <a:bodyPr lIns="0" tIns="0" rIns="0" bIns="0" rtlCol="0" anchor="t">
            <a:spAutoFit/>
          </a:bodyPr>
          <a:lstStyle/>
          <a:p>
            <a:pPr algn="ctr">
              <a:lnSpc>
                <a:spcPts val="4200"/>
              </a:lnSpc>
            </a:pPr>
            <a:r>
              <a:rPr lang="en-US" sz="3000" dirty="0">
                <a:solidFill>
                  <a:srgbClr val="1E6090"/>
                </a:solidFill>
                <a:latin typeface="Open Sans Extra Bold"/>
              </a:rPr>
              <a:t>The steps of the Co-op and the </a:t>
            </a:r>
            <a:r>
              <a:rPr lang="en-US" sz="3000" dirty="0" err="1">
                <a:solidFill>
                  <a:srgbClr val="1E6090"/>
                </a:solidFill>
                <a:latin typeface="Open Sans Extra Bold"/>
              </a:rPr>
              <a:t>soapstones</a:t>
            </a:r>
            <a:r>
              <a:rPr lang="en-US" sz="3000" dirty="0">
                <a:solidFill>
                  <a:srgbClr val="1E6090"/>
                </a:solidFill>
                <a:latin typeface="Open Sans Extra Bold"/>
              </a:rPr>
              <a:t> carving business </a:t>
            </a:r>
          </a:p>
        </p:txBody>
      </p:sp>
      <p:grpSp>
        <p:nvGrpSpPr>
          <p:cNvPr id="57" name="Groupe 56">
            <a:extLst>
              <a:ext uri="{FF2B5EF4-FFF2-40B4-BE49-F238E27FC236}">
                <a16:creationId xmlns:a16="http://schemas.microsoft.com/office/drawing/2014/main" id="{10375922-0DE8-EC57-CDD8-DE7F36C2B183}"/>
              </a:ext>
            </a:extLst>
          </p:cNvPr>
          <p:cNvGrpSpPr/>
          <p:nvPr/>
        </p:nvGrpSpPr>
        <p:grpSpPr>
          <a:xfrm>
            <a:off x="3851275" y="1694866"/>
            <a:ext cx="1350001" cy="1350000"/>
            <a:chOff x="4132121" y="1293119"/>
            <a:chExt cx="1171732" cy="1335237"/>
          </a:xfrm>
        </p:grpSpPr>
        <p:grpSp>
          <p:nvGrpSpPr>
            <p:cNvPr id="23" name="Groupe 22">
              <a:extLst>
                <a:ext uri="{FF2B5EF4-FFF2-40B4-BE49-F238E27FC236}">
                  <a16:creationId xmlns:a16="http://schemas.microsoft.com/office/drawing/2014/main" id="{A80915FF-18DF-978D-5BDB-7B0DEA213AE8}"/>
                </a:ext>
              </a:extLst>
            </p:cNvPr>
            <p:cNvGrpSpPr/>
            <p:nvPr/>
          </p:nvGrpSpPr>
          <p:grpSpPr>
            <a:xfrm>
              <a:off x="4132121" y="1293119"/>
              <a:ext cx="1139428" cy="1335237"/>
              <a:chOff x="5148397" y="1213001"/>
              <a:chExt cx="1139428" cy="1335237"/>
            </a:xfrm>
          </p:grpSpPr>
          <p:grpSp>
            <p:nvGrpSpPr>
              <p:cNvPr id="30" name="Group 8">
                <a:extLst>
                  <a:ext uri="{FF2B5EF4-FFF2-40B4-BE49-F238E27FC236}">
                    <a16:creationId xmlns:a16="http://schemas.microsoft.com/office/drawing/2014/main" id="{A47A85CA-1E0F-13C4-2FFF-DFAC9FA8E5CE}"/>
                  </a:ext>
                </a:extLst>
              </p:cNvPr>
              <p:cNvGrpSpPr/>
              <p:nvPr/>
            </p:nvGrpSpPr>
            <p:grpSpPr>
              <a:xfrm>
                <a:off x="5148397" y="1213001"/>
                <a:ext cx="1139428" cy="1335237"/>
                <a:chOff x="-916104" y="55238"/>
                <a:chExt cx="1913890" cy="1913890"/>
              </a:xfrm>
            </p:grpSpPr>
            <p:sp>
              <p:nvSpPr>
                <p:cNvPr id="41" name="Freeform 9">
                  <a:extLst>
                    <a:ext uri="{FF2B5EF4-FFF2-40B4-BE49-F238E27FC236}">
                      <a16:creationId xmlns:a16="http://schemas.microsoft.com/office/drawing/2014/main" id="{9EA9D45C-C7F1-0CBC-88E2-F74CAEE47C18}"/>
                    </a:ext>
                  </a:extLst>
                </p:cNvPr>
                <p:cNvSpPr/>
                <p:nvPr/>
              </p:nvSpPr>
              <p:spPr>
                <a:xfrm>
                  <a:off x="-916104"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40" name="TextBox 14">
                <a:extLst>
                  <a:ext uri="{FF2B5EF4-FFF2-40B4-BE49-F238E27FC236}">
                    <a16:creationId xmlns:a16="http://schemas.microsoft.com/office/drawing/2014/main" id="{A5F5E399-F4EC-3A4D-14F1-EF059785156B}"/>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en-US" sz="1125">
                  <a:solidFill>
                    <a:srgbClr val="000000"/>
                  </a:solidFill>
                  <a:latin typeface="Open Sans Light"/>
                </a:endParaRPr>
              </a:p>
            </p:txBody>
          </p:sp>
        </p:grpSp>
        <p:sp>
          <p:nvSpPr>
            <p:cNvPr id="13" name="TextBox 13"/>
            <p:cNvSpPr txBox="1"/>
            <p:nvPr/>
          </p:nvSpPr>
          <p:spPr>
            <a:xfrm>
              <a:off x="4132122" y="1443184"/>
              <a:ext cx="1171731" cy="880128"/>
            </a:xfrm>
            <a:prstGeom prst="rect">
              <a:avLst/>
            </a:prstGeom>
          </p:spPr>
          <p:txBody>
            <a:bodyPr wrap="square" lIns="0" tIns="0" rIns="0" bIns="0" rtlCol="0" anchor="t">
              <a:spAutoFit/>
            </a:bodyPr>
            <a:lstStyle/>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We get together to share our creations</a:t>
              </a:r>
            </a:p>
          </p:txBody>
        </p:sp>
      </p:grpSp>
      <p:grpSp>
        <p:nvGrpSpPr>
          <p:cNvPr id="44" name="Groupe 43">
            <a:extLst>
              <a:ext uri="{FF2B5EF4-FFF2-40B4-BE49-F238E27FC236}">
                <a16:creationId xmlns:a16="http://schemas.microsoft.com/office/drawing/2014/main" id="{37FCFFBD-EE45-F3A9-1BFC-DB9ABEE0E33D}"/>
              </a:ext>
            </a:extLst>
          </p:cNvPr>
          <p:cNvGrpSpPr/>
          <p:nvPr/>
        </p:nvGrpSpPr>
        <p:grpSpPr>
          <a:xfrm>
            <a:off x="6526005" y="1659862"/>
            <a:ext cx="1350000" cy="1350000"/>
            <a:chOff x="5148398" y="1213001"/>
            <a:chExt cx="1139428" cy="1335237"/>
          </a:xfrm>
        </p:grpSpPr>
        <p:grpSp>
          <p:nvGrpSpPr>
            <p:cNvPr id="8" name="Group 8"/>
            <p:cNvGrpSpPr/>
            <p:nvPr/>
          </p:nvGrpSpPr>
          <p:grpSpPr>
            <a:xfrm>
              <a:off x="5148398" y="1213001"/>
              <a:ext cx="1139428" cy="1335237"/>
              <a:chOff x="-916103" y="55238"/>
              <a:chExt cx="1913890" cy="1913890"/>
            </a:xfrm>
          </p:grpSpPr>
          <p:sp>
            <p:nvSpPr>
              <p:cNvPr id="9" name="Freeform 9"/>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4" name="TextBox 14"/>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en-US" sz="1125">
                <a:solidFill>
                  <a:srgbClr val="000000"/>
                </a:solidFill>
                <a:latin typeface="Open Sans Light"/>
              </a:endParaRPr>
            </a:p>
          </p:txBody>
        </p:sp>
      </p:grpSp>
      <p:grpSp>
        <p:nvGrpSpPr>
          <p:cNvPr id="15" name="Group 15"/>
          <p:cNvGrpSpPr/>
          <p:nvPr/>
        </p:nvGrpSpPr>
        <p:grpSpPr>
          <a:xfrm>
            <a:off x="6524889" y="3627230"/>
            <a:ext cx="1350000" cy="1350000"/>
            <a:chOff x="-659744" y="120117"/>
            <a:chExt cx="1994732" cy="1994732"/>
          </a:xfrm>
        </p:grpSpPr>
        <p:grpSp>
          <p:nvGrpSpPr>
            <p:cNvPr id="16" name="Group 16"/>
            <p:cNvGrpSpPr/>
            <p:nvPr/>
          </p:nvGrpSpPr>
          <p:grpSpPr>
            <a:xfrm>
              <a:off x="-659744" y="120117"/>
              <a:ext cx="1994732" cy="1994732"/>
              <a:chOff x="-633006" y="115249"/>
              <a:chExt cx="1913890" cy="1913890"/>
            </a:xfrm>
          </p:grpSpPr>
          <p:sp>
            <p:nvSpPr>
              <p:cNvPr id="17" name="Freeform 17"/>
              <p:cNvSpPr/>
              <p:nvPr/>
            </p:nvSpPr>
            <p:spPr>
              <a:xfrm>
                <a:off x="-633006" y="115249"/>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8" name="TextBox 18"/>
            <p:cNvSpPr txBox="1"/>
            <p:nvPr/>
          </p:nvSpPr>
          <p:spPr>
            <a:xfrm>
              <a:off x="-614008" y="382625"/>
              <a:ext cx="1902373" cy="1314837"/>
            </a:xfrm>
            <a:prstGeom prst="rect">
              <a:avLst/>
            </a:prstGeom>
          </p:spPr>
          <p:txBody>
            <a:bodyPr lIns="0" tIns="0" rIns="0" bIns="0" rtlCol="0" anchor="t">
              <a:spAutoFit/>
            </a:bodyPr>
            <a:lstStyle/>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The sculptures are sold in the South</a:t>
              </a:r>
            </a:p>
          </p:txBody>
        </p:sp>
      </p:grpSp>
      <p:grpSp>
        <p:nvGrpSpPr>
          <p:cNvPr id="20" name="Group 20"/>
          <p:cNvGrpSpPr/>
          <p:nvPr/>
        </p:nvGrpSpPr>
        <p:grpSpPr>
          <a:xfrm>
            <a:off x="3868871" y="3614057"/>
            <a:ext cx="1350000" cy="1350000"/>
            <a:chOff x="-88614" y="-59590"/>
            <a:chExt cx="1913890" cy="1913890"/>
          </a:xfrm>
        </p:grpSpPr>
        <p:sp>
          <p:nvSpPr>
            <p:cNvPr id="21" name="Freeform 21"/>
            <p:cNvSpPr/>
            <p:nvPr/>
          </p:nvSpPr>
          <p:spPr>
            <a:xfrm>
              <a:off x="-88614" y="-5959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grpSp>
        <p:nvGrpSpPr>
          <p:cNvPr id="58" name="Groupe 57">
            <a:extLst>
              <a:ext uri="{FF2B5EF4-FFF2-40B4-BE49-F238E27FC236}">
                <a16:creationId xmlns:a16="http://schemas.microsoft.com/office/drawing/2014/main" id="{E049310E-7608-05DA-9A7F-1E64EA73ED57}"/>
              </a:ext>
            </a:extLst>
          </p:cNvPr>
          <p:cNvGrpSpPr/>
          <p:nvPr/>
        </p:nvGrpSpPr>
        <p:grpSpPr>
          <a:xfrm>
            <a:off x="1192703" y="3626264"/>
            <a:ext cx="1350000" cy="1350000"/>
            <a:chOff x="1776797" y="2915134"/>
            <a:chExt cx="1139428" cy="1335238"/>
          </a:xfrm>
        </p:grpSpPr>
        <p:grpSp>
          <p:nvGrpSpPr>
            <p:cNvPr id="24" name="Group 24"/>
            <p:cNvGrpSpPr/>
            <p:nvPr/>
          </p:nvGrpSpPr>
          <p:grpSpPr>
            <a:xfrm>
              <a:off x="1776797" y="2915134"/>
              <a:ext cx="1139428" cy="1335238"/>
              <a:chOff x="0" y="0"/>
              <a:chExt cx="1913890" cy="1913890"/>
            </a:xfrm>
          </p:grpSpPr>
          <p:sp>
            <p:nvSpPr>
              <p:cNvPr id="25" name="Freeform 2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26" name="TextBox 26"/>
            <p:cNvSpPr txBox="1"/>
            <p:nvPr/>
          </p:nvSpPr>
          <p:spPr>
            <a:xfrm>
              <a:off x="1796318" y="2939020"/>
              <a:ext cx="1086671" cy="1184540"/>
            </a:xfrm>
            <a:prstGeom prst="rect">
              <a:avLst/>
            </a:prstGeom>
          </p:spPr>
          <p:txBody>
            <a:bodyPr wrap="square" lIns="0" tIns="0" rIns="0" bIns="0" rtlCol="0" anchor="t">
              <a:spAutoFit/>
            </a:bodyPr>
            <a:lstStyle/>
            <a:p>
              <a:pPr algn="ctr">
                <a:lnSpc>
                  <a:spcPts val="2355"/>
                </a:lnSpc>
              </a:pPr>
              <a:r>
                <a:rPr lang="en-US" sz="1313">
                  <a:solidFill>
                    <a:srgbClr val="000000"/>
                  </a:solidFill>
                  <a:latin typeface="Open Sans" panose="020B0606030504020204" pitchFamily="34" charset="0"/>
                  <a:ea typeface="Open Sans" panose="020B0606030504020204" pitchFamily="34" charset="0"/>
                  <a:cs typeface="Open Sans" panose="020B0606030504020204" pitchFamily="34" charset="0"/>
                </a:rPr>
                <a:t>The whole community benefits from the business </a:t>
              </a:r>
            </a:p>
          </p:txBody>
        </p:sp>
      </p:grpSp>
      <p:sp>
        <p:nvSpPr>
          <p:cNvPr id="27" name="TextBox 27"/>
          <p:cNvSpPr txBox="1"/>
          <p:nvPr/>
        </p:nvSpPr>
        <p:spPr>
          <a:xfrm>
            <a:off x="1779622" y="5115635"/>
            <a:ext cx="6939173" cy="1072345"/>
          </a:xfrm>
          <a:prstGeom prst="rect">
            <a:avLst/>
          </a:prstGeom>
        </p:spPr>
        <p:txBody>
          <a:bodyPr wrap="square" lIns="0" tIns="0" rIns="0" bIns="0" rtlCol="0" anchor="t">
            <a:spAutoFit/>
          </a:bodyPr>
          <a:lstStyle/>
          <a:p>
            <a:pPr>
              <a:lnSpc>
                <a:spcPts val="2887"/>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What are the </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consequences</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of the soapstone carving business? </a:t>
            </a:r>
            <a:b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The whole community benefits from the business or the soapstone carving business helps the community make money</a:t>
            </a:r>
          </a:p>
        </p:txBody>
      </p:sp>
      <p:sp>
        <p:nvSpPr>
          <p:cNvPr id="28" name="AutoShape 28"/>
          <p:cNvSpPr/>
          <p:nvPr/>
        </p:nvSpPr>
        <p:spPr>
          <a:xfrm>
            <a:off x="2631570" y="2376564"/>
            <a:ext cx="936296" cy="0"/>
          </a:xfrm>
          <a:prstGeom prst="line">
            <a:avLst/>
          </a:prstGeom>
          <a:ln w="47625" cap="rnd">
            <a:solidFill>
              <a:srgbClr val="000000"/>
            </a:solidFill>
            <a:prstDash val="solid"/>
            <a:headEnd type="none" w="sm" len="sm"/>
            <a:tailEnd type="arrow" w="med" len="sm"/>
          </a:ln>
        </p:spPr>
        <p:txBody>
          <a:bodyPr/>
          <a:lstStyle/>
          <a:p>
            <a:endParaRPr lang="fr-CA"/>
          </a:p>
        </p:txBody>
      </p:sp>
      <p:sp>
        <p:nvSpPr>
          <p:cNvPr id="29" name="AutoShape 29"/>
          <p:cNvSpPr/>
          <p:nvPr/>
        </p:nvSpPr>
        <p:spPr>
          <a:xfrm>
            <a:off x="5454308" y="2361578"/>
            <a:ext cx="84249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1" name="AutoShape 31"/>
          <p:cNvSpPr/>
          <p:nvPr/>
        </p:nvSpPr>
        <p:spPr>
          <a:xfrm rot="-10800000">
            <a:off x="5440771" y="4239896"/>
            <a:ext cx="86722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2" name="AutoShape 32"/>
          <p:cNvSpPr/>
          <p:nvPr/>
        </p:nvSpPr>
        <p:spPr>
          <a:xfrm rot="-10800000">
            <a:off x="2772174" y="4320702"/>
            <a:ext cx="867224" cy="0"/>
          </a:xfrm>
          <a:prstGeom prst="line">
            <a:avLst/>
          </a:prstGeom>
          <a:ln w="47625" cap="rnd">
            <a:solidFill>
              <a:srgbClr val="000000"/>
            </a:solidFill>
            <a:prstDash val="solid"/>
            <a:headEnd type="none" w="sm" len="sm"/>
            <a:tailEnd type="arrow" w="med" len="sm"/>
          </a:ln>
        </p:spPr>
        <p:txBody>
          <a:bodyPr/>
          <a:lstStyle/>
          <a:p>
            <a:endParaRPr lang="fr-CA"/>
          </a:p>
        </p:txBody>
      </p:sp>
      <p:pic>
        <p:nvPicPr>
          <p:cNvPr id="38" name="Picture 38"/>
          <p:cNvPicPr>
            <a:picLocks noChangeAspect="1"/>
          </p:cNvPicPr>
          <p:nvPr/>
        </p:nvPicPr>
        <p:blipFill rotWithShape="1">
          <a:blip r:embed="rId3"/>
          <a:srcRect b="14000"/>
          <a:stretch/>
        </p:blipFill>
        <p:spPr>
          <a:xfrm>
            <a:off x="119913" y="5121309"/>
            <a:ext cx="2113264" cy="1718961"/>
          </a:xfrm>
          <a:prstGeom prst="rect">
            <a:avLst/>
          </a:prstGeom>
        </p:spPr>
      </p:pic>
      <p:sp>
        <p:nvSpPr>
          <p:cNvPr id="54" name="AutoShape 29">
            <a:extLst>
              <a:ext uri="{FF2B5EF4-FFF2-40B4-BE49-F238E27FC236}">
                <a16:creationId xmlns:a16="http://schemas.microsoft.com/office/drawing/2014/main" id="{D1851E1E-3FB0-F25C-8863-51470DA78C4F}"/>
              </a:ext>
            </a:extLst>
          </p:cNvPr>
          <p:cNvSpPr/>
          <p:nvPr/>
        </p:nvSpPr>
        <p:spPr>
          <a:xfrm rot="5400000" flipV="1">
            <a:off x="6940312" y="3352231"/>
            <a:ext cx="534277" cy="15724"/>
          </a:xfrm>
          <a:prstGeom prst="line">
            <a:avLst/>
          </a:prstGeom>
          <a:ln w="47625" cap="rnd">
            <a:solidFill>
              <a:srgbClr val="000000"/>
            </a:solidFill>
            <a:prstDash val="solid"/>
            <a:headEnd type="none" w="sm" len="sm"/>
            <a:tailEnd type="arrow" w="med" len="sm"/>
          </a:ln>
        </p:spPr>
        <p:txBody>
          <a:bodyPr/>
          <a:lstStyle/>
          <a:p>
            <a:endParaRPr lang="fr-CA"/>
          </a:p>
        </p:txBody>
      </p:sp>
      <p:grpSp>
        <p:nvGrpSpPr>
          <p:cNvPr id="59" name="Groupe 58">
            <a:extLst>
              <a:ext uri="{FF2B5EF4-FFF2-40B4-BE49-F238E27FC236}">
                <a16:creationId xmlns:a16="http://schemas.microsoft.com/office/drawing/2014/main" id="{68E9D61A-F231-B491-849C-14F3717046D1}"/>
              </a:ext>
            </a:extLst>
          </p:cNvPr>
          <p:cNvGrpSpPr/>
          <p:nvPr/>
        </p:nvGrpSpPr>
        <p:grpSpPr>
          <a:xfrm>
            <a:off x="1176545" y="1648477"/>
            <a:ext cx="1350000" cy="1350000"/>
            <a:chOff x="1769940" y="1293119"/>
            <a:chExt cx="1139428" cy="1335237"/>
          </a:xfrm>
        </p:grpSpPr>
        <p:grpSp>
          <p:nvGrpSpPr>
            <p:cNvPr id="45" name="Groupe 44">
              <a:extLst>
                <a:ext uri="{FF2B5EF4-FFF2-40B4-BE49-F238E27FC236}">
                  <a16:creationId xmlns:a16="http://schemas.microsoft.com/office/drawing/2014/main" id="{6D361B77-D85D-C30A-25BB-E495B5BB828D}"/>
                </a:ext>
              </a:extLst>
            </p:cNvPr>
            <p:cNvGrpSpPr/>
            <p:nvPr/>
          </p:nvGrpSpPr>
          <p:grpSpPr>
            <a:xfrm>
              <a:off x="1769940" y="1293119"/>
              <a:ext cx="1139428" cy="1335237"/>
              <a:chOff x="5148398" y="1213001"/>
              <a:chExt cx="1139428" cy="1335237"/>
            </a:xfrm>
          </p:grpSpPr>
          <p:grpSp>
            <p:nvGrpSpPr>
              <p:cNvPr id="46" name="Group 8">
                <a:extLst>
                  <a:ext uri="{FF2B5EF4-FFF2-40B4-BE49-F238E27FC236}">
                    <a16:creationId xmlns:a16="http://schemas.microsoft.com/office/drawing/2014/main" id="{34566D0B-BAC1-C3B9-9D09-135C21583043}"/>
                  </a:ext>
                </a:extLst>
              </p:cNvPr>
              <p:cNvGrpSpPr/>
              <p:nvPr/>
            </p:nvGrpSpPr>
            <p:grpSpPr>
              <a:xfrm>
                <a:off x="5148398" y="1213001"/>
                <a:ext cx="1139428" cy="1335237"/>
                <a:chOff x="-916103" y="55238"/>
                <a:chExt cx="1913890" cy="1913890"/>
              </a:xfrm>
            </p:grpSpPr>
            <p:sp>
              <p:nvSpPr>
                <p:cNvPr id="56" name="Freeform 9">
                  <a:extLst>
                    <a:ext uri="{FF2B5EF4-FFF2-40B4-BE49-F238E27FC236}">
                      <a16:creationId xmlns:a16="http://schemas.microsoft.com/office/drawing/2014/main" id="{2576B635-DD81-6B91-A733-C12922FCCCC6}"/>
                    </a:ext>
                  </a:extLst>
                </p:cNvPr>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53" name="TextBox 14">
                <a:extLst>
                  <a:ext uri="{FF2B5EF4-FFF2-40B4-BE49-F238E27FC236}">
                    <a16:creationId xmlns:a16="http://schemas.microsoft.com/office/drawing/2014/main" id="{8F02758D-4D94-89AD-EBBC-F2E24A4616EE}"/>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en-US" sz="1125">
                  <a:solidFill>
                    <a:srgbClr val="000000"/>
                  </a:solidFill>
                  <a:latin typeface="Open Sans Light"/>
                </a:endParaRPr>
              </a:p>
            </p:txBody>
          </p:sp>
        </p:grpSp>
        <p:sp>
          <p:nvSpPr>
            <p:cNvPr id="12" name="TextBox 12"/>
            <p:cNvSpPr txBox="1"/>
            <p:nvPr/>
          </p:nvSpPr>
          <p:spPr>
            <a:xfrm>
              <a:off x="1821431" y="1338983"/>
              <a:ext cx="1086672" cy="1184539"/>
            </a:xfrm>
            <a:prstGeom prst="rect">
              <a:avLst/>
            </a:prstGeom>
          </p:spPr>
          <p:txBody>
            <a:bodyPr wrap="square" lIns="0" tIns="0" rIns="0" bIns="0" rtlCol="0" anchor="t">
              <a:spAutoFit/>
            </a:bodyPr>
            <a:lstStyle/>
            <a:p>
              <a:pPr algn="ctr">
                <a:lnSpc>
                  <a:spcPts val="2355"/>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Each artist  in the business carves soapstone </a:t>
              </a:r>
            </a:p>
          </p:txBody>
        </p:sp>
      </p:grpSp>
      <p:grpSp>
        <p:nvGrpSpPr>
          <p:cNvPr id="4" name="Group 15">
            <a:extLst>
              <a:ext uri="{FF2B5EF4-FFF2-40B4-BE49-F238E27FC236}">
                <a16:creationId xmlns:a16="http://schemas.microsoft.com/office/drawing/2014/main" id="{A37535F4-B28B-DB60-B313-A0E54E417348}"/>
              </a:ext>
            </a:extLst>
          </p:cNvPr>
          <p:cNvGrpSpPr/>
          <p:nvPr/>
        </p:nvGrpSpPr>
        <p:grpSpPr>
          <a:xfrm>
            <a:off x="3876362" y="3659230"/>
            <a:ext cx="1350000" cy="1350000"/>
            <a:chOff x="-5028823" y="-534927"/>
            <a:chExt cx="2520927" cy="2151239"/>
          </a:xfrm>
        </p:grpSpPr>
        <p:grpSp>
          <p:nvGrpSpPr>
            <p:cNvPr id="5" name="Group 16">
              <a:extLst>
                <a:ext uri="{FF2B5EF4-FFF2-40B4-BE49-F238E27FC236}">
                  <a16:creationId xmlns:a16="http://schemas.microsoft.com/office/drawing/2014/main" id="{0C5C0626-F837-2984-9C16-658D27D586D2}"/>
                </a:ext>
              </a:extLst>
            </p:cNvPr>
            <p:cNvGrpSpPr/>
            <p:nvPr/>
          </p:nvGrpSpPr>
          <p:grpSpPr>
            <a:xfrm>
              <a:off x="-5028823" y="-534927"/>
              <a:ext cx="2520927" cy="2151239"/>
              <a:chOff x="-4825015" y="-513247"/>
              <a:chExt cx="2418759" cy="2064054"/>
            </a:xfrm>
          </p:grpSpPr>
          <p:sp>
            <p:nvSpPr>
              <p:cNvPr id="7" name="Freeform 17">
                <a:extLst>
                  <a:ext uri="{FF2B5EF4-FFF2-40B4-BE49-F238E27FC236}">
                    <a16:creationId xmlns:a16="http://schemas.microsoft.com/office/drawing/2014/main" id="{02E96A8F-BDA9-2CF0-5FCD-33DAED63A413}"/>
                  </a:ext>
                </a:extLst>
              </p:cNvPr>
              <p:cNvSpPr/>
              <p:nvPr/>
            </p:nvSpPr>
            <p:spPr>
              <a:xfrm>
                <a:off x="-4825015" y="-513247"/>
                <a:ext cx="2418759" cy="2064054"/>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a:p>
            </p:txBody>
          </p:sp>
        </p:grpSp>
        <p:sp>
          <p:nvSpPr>
            <p:cNvPr id="6" name="TextBox 18">
              <a:extLst>
                <a:ext uri="{FF2B5EF4-FFF2-40B4-BE49-F238E27FC236}">
                  <a16:creationId xmlns:a16="http://schemas.microsoft.com/office/drawing/2014/main" id="{7A253754-249B-54CD-A746-E920866FB15A}"/>
                </a:ext>
              </a:extLst>
            </p:cNvPr>
            <p:cNvSpPr txBox="1"/>
            <p:nvPr/>
          </p:nvSpPr>
          <p:spPr>
            <a:xfrm>
              <a:off x="-4575291" y="-263944"/>
              <a:ext cx="1698035" cy="1609785"/>
            </a:xfrm>
            <a:prstGeom prst="rect">
              <a:avLst/>
            </a:prstGeom>
          </p:spPr>
          <p:txBody>
            <a:bodyPr wrap="square" lIns="0" tIns="0" rIns="0" bIns="0" rtlCol="0" anchor="t">
              <a:spAutoFit/>
            </a:bodyPr>
            <a:lstStyle/>
            <a:p>
              <a:pPr algn="ct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The co-op makes money with the sculptures </a:t>
              </a:r>
            </a:p>
          </p:txBody>
        </p:sp>
      </p:grpSp>
      <p:sp>
        <p:nvSpPr>
          <p:cNvPr id="33" name="Freeform 9">
            <a:extLst>
              <a:ext uri="{FF2B5EF4-FFF2-40B4-BE49-F238E27FC236}">
                <a16:creationId xmlns:a16="http://schemas.microsoft.com/office/drawing/2014/main" id="{18BD7823-1A5C-698B-063E-097ED11D5F6A}"/>
              </a:ext>
            </a:extLst>
          </p:cNvPr>
          <p:cNvSpPr/>
          <p:nvPr/>
        </p:nvSpPr>
        <p:spPr>
          <a:xfrm>
            <a:off x="6521591" y="1678627"/>
            <a:ext cx="1312634" cy="135000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sz="1583"/>
          </a:p>
        </p:txBody>
      </p:sp>
      <p:sp>
        <p:nvSpPr>
          <p:cNvPr id="34" name="TextBox 14">
            <a:extLst>
              <a:ext uri="{FF2B5EF4-FFF2-40B4-BE49-F238E27FC236}">
                <a16:creationId xmlns:a16="http://schemas.microsoft.com/office/drawing/2014/main" id="{0BDE3DA9-7AD3-70C0-B828-09B9D047B340}"/>
              </a:ext>
            </a:extLst>
          </p:cNvPr>
          <p:cNvSpPr txBox="1"/>
          <p:nvPr/>
        </p:nvSpPr>
        <p:spPr>
          <a:xfrm>
            <a:off x="6527481" y="2091821"/>
            <a:ext cx="1312634" cy="606128"/>
          </a:xfrm>
          <a:prstGeom prst="rect">
            <a:avLst/>
          </a:prstGeom>
        </p:spPr>
        <p:txBody>
          <a:bodyPr wrap="square" lIns="0" tIns="0" rIns="0" bIns="0" rtlCol="0" anchor="t">
            <a:spAutoFit/>
          </a:bodyPr>
          <a:lstStyle/>
          <a:p>
            <a:pPr algn="ctr"/>
            <a:r>
              <a:rPr lang="en-US" sz="1313">
                <a:solidFill>
                  <a:srgbClr val="000000"/>
                </a:solidFill>
                <a:latin typeface="Open Sans" panose="020B0606030504020204" pitchFamily="34" charset="0"/>
                <a:ea typeface="Open Sans" panose="020B0606030504020204" pitchFamily="34" charset="0"/>
                <a:cs typeface="Open Sans" panose="020B0606030504020204" pitchFamily="34" charset="0"/>
              </a:rPr>
              <a:t>The co-op buys the sculptures and ships them </a:t>
            </a:r>
          </a:p>
        </p:txBody>
      </p:sp>
      <p:sp>
        <p:nvSpPr>
          <p:cNvPr id="36" name="Ellipse 35">
            <a:extLst>
              <a:ext uri="{FF2B5EF4-FFF2-40B4-BE49-F238E27FC236}">
                <a16:creationId xmlns:a16="http://schemas.microsoft.com/office/drawing/2014/main" id="{729B8513-8342-D1EA-0D49-6AD3489081C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201210" y="1014605"/>
            <a:ext cx="6761708" cy="1309736"/>
            <a:chOff x="102268" y="124759"/>
            <a:chExt cx="5431963" cy="1682920"/>
          </a:xfrm>
        </p:grpSpPr>
        <p:grpSp>
          <p:nvGrpSpPr>
            <p:cNvPr id="3" name="Group 3"/>
            <p:cNvGrpSpPr/>
            <p:nvPr/>
          </p:nvGrpSpPr>
          <p:grpSpPr>
            <a:xfrm>
              <a:off x="102268" y="124759"/>
              <a:ext cx="5431963" cy="1682920"/>
              <a:chOff x="184962" y="298460"/>
              <a:chExt cx="9824273" cy="4026047"/>
            </a:xfrm>
          </p:grpSpPr>
          <p:sp>
            <p:nvSpPr>
              <p:cNvPr id="4" name="Freeform 4"/>
              <p:cNvSpPr/>
              <p:nvPr/>
            </p:nvSpPr>
            <p:spPr>
              <a:xfrm>
                <a:off x="184962" y="298460"/>
                <a:ext cx="9824273" cy="4026047"/>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5" name="TextBox 5"/>
            <p:cNvSpPr txBox="1"/>
            <p:nvPr/>
          </p:nvSpPr>
          <p:spPr>
            <a:xfrm>
              <a:off x="179277" y="428024"/>
              <a:ext cx="5234757" cy="780891"/>
            </a:xfrm>
            <a:prstGeom prst="rect">
              <a:avLst/>
            </a:prstGeom>
          </p:spPr>
          <p:txBody>
            <a:bodyPr wrap="square" lIns="0" tIns="0" rIns="0" bIns="0" rtlCol="0" anchor="t">
              <a:spAutoFit/>
            </a:bodyPr>
            <a:lstStyle/>
            <a:p>
              <a:pPr algn="ctr">
                <a:lnSpc>
                  <a:spcPts val="1629"/>
                </a:lnSpc>
              </a:pPr>
              <a:r>
                <a:rPr lang="en-US"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In the 1960's, the soapstone business was a great success! The co-ops grew and developed a print workshop, a sewing center and a small store where it sold crafts made by the members of the community.</a:t>
              </a:r>
            </a:p>
          </p:txBody>
        </p:sp>
      </p:grpSp>
      <p:pic>
        <p:nvPicPr>
          <p:cNvPr id="18" name="Picture 1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4555184" y="5294918"/>
            <a:ext cx="106298" cy="121152"/>
          </a:xfrm>
          <a:prstGeom prst="rect">
            <a:avLst/>
          </a:prstGeom>
        </p:spPr>
      </p:pic>
      <p:sp>
        <p:nvSpPr>
          <p:cNvPr id="19" name="TextBox 19"/>
          <p:cNvSpPr txBox="1"/>
          <p:nvPr/>
        </p:nvSpPr>
        <p:spPr>
          <a:xfrm>
            <a:off x="1571406" y="-53578"/>
            <a:ext cx="6001189" cy="1041888"/>
          </a:xfrm>
          <a:prstGeom prst="rect">
            <a:avLst/>
          </a:prstGeom>
        </p:spPr>
        <p:txBody>
          <a:bodyPr lIns="0" tIns="0" rIns="0" bIns="0" rtlCol="0" anchor="t">
            <a:spAutoFit/>
          </a:bodyPr>
          <a:lstStyle/>
          <a:p>
            <a:pPr algn="ctr">
              <a:lnSpc>
                <a:spcPts val="4200"/>
              </a:lnSpc>
            </a:pPr>
            <a:r>
              <a:rPr lang="en-US" sz="3000">
                <a:solidFill>
                  <a:srgbClr val="1E6090"/>
                </a:solidFill>
                <a:latin typeface="Open Sans Extra Bold"/>
              </a:rPr>
              <a:t>The 1960's:</a:t>
            </a:r>
          </a:p>
          <a:p>
            <a:pPr algn="ctr">
              <a:lnSpc>
                <a:spcPts val="4200"/>
              </a:lnSpc>
            </a:pPr>
            <a:r>
              <a:rPr lang="en-US" sz="3000">
                <a:solidFill>
                  <a:srgbClr val="1E6090"/>
                </a:solidFill>
                <a:latin typeface="Open Sans Extra Bold"/>
              </a:rPr>
              <a:t>The soapstone business </a:t>
            </a:r>
          </a:p>
        </p:txBody>
      </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1347813" y="5234342"/>
            <a:ext cx="106298" cy="121152"/>
          </a:xfrm>
          <a:prstGeom prst="rect">
            <a:avLst/>
          </a:prstGeom>
        </p:spPr>
      </p:pic>
      <p:pic>
        <p:nvPicPr>
          <p:cNvPr id="23" name="Picture 23"/>
          <p:cNvPicPr>
            <a:picLocks noChangeAspect="1"/>
          </p:cNvPicPr>
          <p:nvPr/>
        </p:nvPicPr>
        <p:blipFill>
          <a:blip r:embed="rId5"/>
          <a:srcRect b="64094"/>
          <a:stretch>
            <a:fillRect/>
          </a:stretch>
        </p:blipFill>
        <p:spPr>
          <a:xfrm>
            <a:off x="7901902" y="615892"/>
            <a:ext cx="1242098" cy="376609"/>
          </a:xfrm>
          <a:prstGeom prst="rect">
            <a:avLst/>
          </a:prstGeom>
        </p:spPr>
      </p:pic>
      <p:pic>
        <p:nvPicPr>
          <p:cNvPr id="29" name="Picture 29"/>
          <p:cNvPicPr>
            <a:picLocks noChangeAspect="1"/>
          </p:cNvPicPr>
          <p:nvPr/>
        </p:nvPicPr>
        <p:blipFill>
          <a:blip r:embed="rId6"/>
          <a:srcRect/>
          <a:stretch>
            <a:fillRect/>
          </a:stretch>
        </p:blipFill>
        <p:spPr>
          <a:xfrm>
            <a:off x="2390908" y="1839364"/>
            <a:ext cx="1388864" cy="1385452"/>
          </a:xfrm>
          <a:prstGeom prst="rect">
            <a:avLst/>
          </a:prstGeom>
        </p:spPr>
      </p:pic>
      <p:sp>
        <p:nvSpPr>
          <p:cNvPr id="33" name="ZoneTexte 32">
            <a:extLst>
              <a:ext uri="{FF2B5EF4-FFF2-40B4-BE49-F238E27FC236}">
                <a16:creationId xmlns:a16="http://schemas.microsoft.com/office/drawing/2014/main" id="{7495BFCD-223A-F9AB-E7BC-E906079CA4A2}"/>
              </a:ext>
            </a:extLst>
          </p:cNvPr>
          <p:cNvSpPr txBox="1"/>
          <p:nvPr/>
        </p:nvSpPr>
        <p:spPr>
          <a:xfrm>
            <a:off x="0" y="2923981"/>
            <a:ext cx="9144000" cy="323165"/>
          </a:xfrm>
          <a:prstGeom prst="rect">
            <a:avLst/>
          </a:prstGeom>
          <a:solidFill>
            <a:schemeClr val="accent5">
              <a:lumMod val="60000"/>
              <a:lumOff val="40000"/>
            </a:schemeClr>
          </a:solidFill>
        </p:spPr>
        <p:txBody>
          <a:bodyPr wrap="square" rtlCol="0">
            <a:spAutoFit/>
          </a:bodyPr>
          <a:lstStyle/>
          <a:p>
            <a:pPr marL="321465" indent="-321465" algn="ctr">
              <a:buFont typeface="+mj-lt"/>
              <a:buAutoNum type="arabicPeriod"/>
            </a:pPr>
            <a:r>
              <a:rPr lang="en-CA" sz="1500">
                <a:latin typeface="Open Sans" panose="020B0606030504020204" pitchFamily="34" charset="0"/>
                <a:ea typeface="Open Sans" panose="020B0606030504020204" pitchFamily="34" charset="0"/>
                <a:cs typeface="Open Sans" panose="020B0606030504020204" pitchFamily="34" charset="0"/>
              </a:rPr>
              <a:t>Connect the dots between the business and the pictures that represents it</a:t>
            </a:r>
          </a:p>
        </p:txBody>
      </p:sp>
      <p:pic>
        <p:nvPicPr>
          <p:cNvPr id="36" name="Image 35">
            <a:extLst>
              <a:ext uri="{FF2B5EF4-FFF2-40B4-BE49-F238E27FC236}">
                <a16:creationId xmlns:a16="http://schemas.microsoft.com/office/drawing/2014/main" id="{550B9B8F-2CD8-58DD-7087-10B80C555A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27824" y="3354223"/>
            <a:ext cx="2703836" cy="1702668"/>
          </a:xfrm>
          <a:prstGeom prst="rect">
            <a:avLst/>
          </a:prstGeom>
        </p:spPr>
      </p:pic>
      <p:pic>
        <p:nvPicPr>
          <p:cNvPr id="38" name="Image 37">
            <a:extLst>
              <a:ext uri="{FF2B5EF4-FFF2-40B4-BE49-F238E27FC236}">
                <a16:creationId xmlns:a16="http://schemas.microsoft.com/office/drawing/2014/main" id="{6A9044AC-EDF1-CA16-439C-70E3FA9CCA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6160" y="3354223"/>
            <a:ext cx="2703836" cy="1827848"/>
          </a:xfrm>
          <a:prstGeom prst="rect">
            <a:avLst/>
          </a:prstGeom>
        </p:spPr>
      </p:pic>
      <p:pic>
        <p:nvPicPr>
          <p:cNvPr id="40" name="Image 39">
            <a:extLst>
              <a:ext uri="{FF2B5EF4-FFF2-40B4-BE49-F238E27FC236}">
                <a16:creationId xmlns:a16="http://schemas.microsoft.com/office/drawing/2014/main" id="{55C0020C-2334-B537-D93E-F37906E5FFA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9488" y="3354222"/>
            <a:ext cx="2703836" cy="1785414"/>
          </a:xfrm>
          <a:prstGeom prst="rect">
            <a:avLst/>
          </a:prstGeom>
        </p:spPr>
      </p:pic>
      <p:pic>
        <p:nvPicPr>
          <p:cNvPr id="43" name="Picture 18">
            <a:extLst>
              <a:ext uri="{FF2B5EF4-FFF2-40B4-BE49-F238E27FC236}">
                <a16:creationId xmlns:a16="http://schemas.microsoft.com/office/drawing/2014/main" id="{96F0A506-3391-D1B6-7DAB-5E1415951C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7724690" y="5294919"/>
            <a:ext cx="106298" cy="121152"/>
          </a:xfrm>
          <a:prstGeom prst="rect">
            <a:avLst/>
          </a:prstGeom>
        </p:spPr>
      </p:pic>
      <p:cxnSp>
        <p:nvCxnSpPr>
          <p:cNvPr id="7" name="Connecteur droit 6">
            <a:extLst>
              <a:ext uri="{FF2B5EF4-FFF2-40B4-BE49-F238E27FC236}">
                <a16:creationId xmlns:a16="http://schemas.microsoft.com/office/drawing/2014/main" id="{EDAD5E95-B18B-F819-78F6-10DEE08D42C1}"/>
              </a:ext>
            </a:extLst>
          </p:cNvPr>
          <p:cNvCxnSpPr>
            <a:cxnSpLocks/>
            <a:stCxn id="18" idx="1"/>
            <a:endCxn id="10" idx="0"/>
          </p:cNvCxnSpPr>
          <p:nvPr/>
        </p:nvCxnSpPr>
        <p:spPr>
          <a:xfrm flipH="1">
            <a:off x="936935" y="5355494"/>
            <a:ext cx="3618249" cy="55430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5864A12F-E6BD-3517-4227-0AFA6C3FCF21}"/>
              </a:ext>
            </a:extLst>
          </p:cNvPr>
          <p:cNvCxnSpPr>
            <a:cxnSpLocks/>
            <a:stCxn id="43" idx="3"/>
            <a:endCxn id="12" idx="0"/>
          </p:cNvCxnSpPr>
          <p:nvPr/>
        </p:nvCxnSpPr>
        <p:spPr>
          <a:xfrm flipH="1">
            <a:off x="4355936" y="5355495"/>
            <a:ext cx="3475052" cy="55430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FC9318CD-8043-8BE7-617D-55B843BEBCDF}"/>
              </a:ext>
            </a:extLst>
          </p:cNvPr>
          <p:cNvCxnSpPr>
            <a:cxnSpLocks/>
            <a:stCxn id="22" idx="3"/>
            <a:endCxn id="13" idx="0"/>
          </p:cNvCxnSpPr>
          <p:nvPr/>
        </p:nvCxnSpPr>
        <p:spPr>
          <a:xfrm>
            <a:off x="1454111" y="5294918"/>
            <a:ext cx="6362733" cy="61488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Ellipse 8">
            <a:extLst>
              <a:ext uri="{FF2B5EF4-FFF2-40B4-BE49-F238E27FC236}">
                <a16:creationId xmlns:a16="http://schemas.microsoft.com/office/drawing/2014/main" id="{E746CF0C-A83E-ADE1-5BB7-A5CDDB2B73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40</a:t>
            </a:r>
          </a:p>
        </p:txBody>
      </p:sp>
      <p:sp>
        <p:nvSpPr>
          <p:cNvPr id="10" name="Autre processus 9">
            <a:extLst>
              <a:ext uri="{FF2B5EF4-FFF2-40B4-BE49-F238E27FC236}">
                <a16:creationId xmlns:a16="http://schemas.microsoft.com/office/drawing/2014/main" id="{B31AF3BF-8B33-F920-5B9A-FF014537FA7E}"/>
              </a:ext>
            </a:extLst>
          </p:cNvPr>
          <p:cNvSpPr/>
          <p:nvPr/>
        </p:nvSpPr>
        <p:spPr>
          <a:xfrm>
            <a:off x="337498"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Prints</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2" name="Autre processus 11">
            <a:extLst>
              <a:ext uri="{FF2B5EF4-FFF2-40B4-BE49-F238E27FC236}">
                <a16:creationId xmlns:a16="http://schemas.microsoft.com/office/drawing/2014/main" id="{A8217BB5-97F2-F25B-029C-02B727DC8FD6}"/>
              </a:ext>
            </a:extLst>
          </p:cNvPr>
          <p:cNvSpPr/>
          <p:nvPr/>
        </p:nvSpPr>
        <p:spPr>
          <a:xfrm>
            <a:off x="3756499"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err="1">
                <a:latin typeface="Open Sans" panose="020B0606030504020204" pitchFamily="34" charset="0"/>
                <a:ea typeface="Open Sans" panose="020B0606030504020204" pitchFamily="34" charset="0"/>
                <a:cs typeface="Open Sans" panose="020B0606030504020204" pitchFamily="34" charset="0"/>
              </a:rPr>
              <a:t>Sewing</a:t>
            </a:r>
            <a:endParaRPr lang="fr-FR" sz="1600">
              <a:latin typeface="Open Sans" panose="020B0606030504020204" pitchFamily="34" charset="0"/>
              <a:ea typeface="Open Sans" panose="020B0606030504020204" pitchFamily="34" charset="0"/>
              <a:cs typeface="Open Sans" panose="020B0606030504020204" pitchFamily="34" charset="0"/>
            </a:endParaRPr>
          </a:p>
        </p:txBody>
      </p:sp>
      <p:sp>
        <p:nvSpPr>
          <p:cNvPr id="13" name="Autre processus 12">
            <a:extLst>
              <a:ext uri="{FF2B5EF4-FFF2-40B4-BE49-F238E27FC236}">
                <a16:creationId xmlns:a16="http://schemas.microsoft.com/office/drawing/2014/main" id="{878B3004-FBB0-749C-47B9-450DBAB3FFCB}"/>
              </a:ext>
            </a:extLst>
          </p:cNvPr>
          <p:cNvSpPr/>
          <p:nvPr/>
        </p:nvSpPr>
        <p:spPr>
          <a:xfrm>
            <a:off x="7175500" y="5909799"/>
            <a:ext cx="1282688"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a:latin typeface="Open Sans" panose="020B0606030504020204" pitchFamily="34" charset="0"/>
                <a:ea typeface="Open Sans" panose="020B0606030504020204" pitchFamily="34" charset="0"/>
                <a:cs typeface="Open Sans" panose="020B0606030504020204" pitchFamily="34" charset="0"/>
              </a:rPr>
              <a:t>Small store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624984" y="-53578"/>
            <a:ext cx="6001189" cy="1041888"/>
          </a:xfrm>
          <a:prstGeom prst="rect">
            <a:avLst/>
          </a:prstGeom>
        </p:spPr>
        <p:txBody>
          <a:bodyPr lIns="0" tIns="0" rIns="0" bIns="0" rtlCol="0" anchor="t">
            <a:spAutoFit/>
          </a:bodyPr>
          <a:lstStyle/>
          <a:p>
            <a:pPr algn="ctr">
              <a:lnSpc>
                <a:spcPts val="4200"/>
              </a:lnSpc>
            </a:pPr>
            <a:r>
              <a:rPr lang="en-US" sz="3000">
                <a:solidFill>
                  <a:srgbClr val="1E6090"/>
                </a:solidFill>
                <a:latin typeface="Open Sans Extra Bold"/>
              </a:rPr>
              <a:t>The 1960's:</a:t>
            </a:r>
          </a:p>
          <a:p>
            <a:pPr algn="ctr">
              <a:lnSpc>
                <a:spcPts val="4200"/>
              </a:lnSpc>
            </a:pPr>
            <a:r>
              <a:rPr lang="en-US" sz="3000">
                <a:solidFill>
                  <a:srgbClr val="1E6090"/>
                </a:solidFill>
                <a:latin typeface="Open Sans Extra Bold"/>
              </a:rPr>
              <a:t>The soapstone business </a:t>
            </a:r>
          </a:p>
        </p:txBody>
      </p:sp>
      <p:grpSp>
        <p:nvGrpSpPr>
          <p:cNvPr id="6" name="Group 6"/>
          <p:cNvGrpSpPr>
            <a:grpSpLocks noChangeAspect="1"/>
          </p:cNvGrpSpPr>
          <p:nvPr/>
        </p:nvGrpSpPr>
        <p:grpSpPr>
          <a:xfrm>
            <a:off x="3870378" y="1196559"/>
            <a:ext cx="3284001" cy="3374848"/>
            <a:chOff x="0" y="0"/>
            <a:chExt cx="2540000" cy="2540000"/>
          </a:xfrm>
        </p:grpSpPr>
        <p:sp>
          <p:nvSpPr>
            <p:cNvPr id="7" name="Freeform 7"/>
            <p:cNvSpPr/>
            <p:nvPr/>
          </p:nvSpPr>
          <p:spPr>
            <a:xfrm>
              <a:off x="1270000" y="0"/>
              <a:ext cx="1337786" cy="1959176"/>
            </a:xfrm>
            <a:custGeom>
              <a:avLst/>
              <a:gdLst/>
              <a:ahLst/>
              <a:cxnLst/>
              <a:rect l="l" t="t" r="r" b="b"/>
              <a:pathLst>
                <a:path w="1337786" h="1959176">
                  <a:moveTo>
                    <a:pt x="0" y="0"/>
                  </a:moveTo>
                  <a:lnTo>
                    <a:pt x="0" y="0"/>
                  </a:lnTo>
                  <a:cubicBezTo>
                    <a:pt x="465090" y="0"/>
                    <a:pt x="892978" y="254225"/>
                    <a:pt x="1115382" y="662692"/>
                  </a:cubicBezTo>
                  <a:cubicBezTo>
                    <a:pt x="1337786" y="1071159"/>
                    <a:pt x="1319126" y="1568522"/>
                    <a:pt x="1066741" y="1959176"/>
                  </a:cubicBezTo>
                  <a:lnTo>
                    <a:pt x="0" y="1270000"/>
                  </a:lnTo>
                  <a:close/>
                </a:path>
              </a:pathLst>
            </a:custGeom>
            <a:solidFill>
              <a:schemeClr val="tx2">
                <a:lumMod val="60000"/>
                <a:lumOff val="40000"/>
              </a:schemeClr>
            </a:solidFill>
          </p:spPr>
          <p:txBody>
            <a:bodyPr/>
            <a:lstStyle/>
            <a:p>
              <a:endParaRPr lang="fr-CA" sz="1583"/>
            </a:p>
          </p:txBody>
        </p:sp>
        <p:sp>
          <p:nvSpPr>
            <p:cNvPr id="8" name="Freeform 8"/>
            <p:cNvSpPr/>
            <p:nvPr/>
          </p:nvSpPr>
          <p:spPr>
            <a:xfrm>
              <a:off x="-87701" y="0"/>
              <a:ext cx="2457553" cy="2674194"/>
            </a:xfrm>
            <a:custGeom>
              <a:avLst/>
              <a:gdLst/>
              <a:ahLst/>
              <a:cxnLst/>
              <a:rect l="l" t="t" r="r" b="b"/>
              <a:pathLst>
                <a:path w="2457553" h="2674194">
                  <a:moveTo>
                    <a:pt x="2457553" y="1905000"/>
                  </a:moveTo>
                  <a:cubicBezTo>
                    <a:pt x="2149400" y="2438737"/>
                    <a:pt x="1502521" y="2674194"/>
                    <a:pt x="923375" y="2463424"/>
                  </a:cubicBezTo>
                  <a:cubicBezTo>
                    <a:pt x="344229" y="2252654"/>
                    <a:pt x="0" y="1656501"/>
                    <a:pt x="106980" y="1049550"/>
                  </a:cubicBezTo>
                  <a:cubicBezTo>
                    <a:pt x="213961" y="442599"/>
                    <a:pt x="741267" y="62"/>
                    <a:pt x="1357574" y="0"/>
                  </a:cubicBezTo>
                  <a:lnTo>
                    <a:pt x="1357701" y="1270000"/>
                  </a:lnTo>
                  <a:close/>
                </a:path>
              </a:pathLst>
            </a:custGeom>
            <a:solidFill>
              <a:schemeClr val="accent1">
                <a:lumMod val="60000"/>
                <a:lumOff val="40000"/>
              </a:schemeClr>
            </a:solidFill>
          </p:spPr>
          <p:txBody>
            <a:bodyPr/>
            <a:lstStyle/>
            <a:p>
              <a:endParaRPr lang="fr-FR"/>
            </a:p>
          </p:txBody>
        </p:sp>
        <p:sp>
          <p:nvSpPr>
            <p:cNvPr id="9" name="Freeform 9"/>
            <p:cNvSpPr/>
            <p:nvPr/>
          </p:nvSpPr>
          <p:spPr>
            <a:xfrm>
              <a:off x="1270000" y="0"/>
              <a:ext cx="127" cy="1270000"/>
            </a:xfrm>
            <a:custGeom>
              <a:avLst/>
              <a:gdLst/>
              <a:ahLst/>
              <a:cxnLst/>
              <a:rect l="l" t="t" r="r" b="b"/>
              <a:pathLst>
                <a:path w="127" h="1270000">
                  <a:moveTo>
                    <a:pt x="0" y="0"/>
                  </a:moveTo>
                  <a:cubicBezTo>
                    <a:pt x="42" y="0"/>
                    <a:pt x="85" y="0"/>
                    <a:pt x="127" y="0"/>
                  </a:cubicBezTo>
                  <a:lnTo>
                    <a:pt x="0" y="1270000"/>
                  </a:lnTo>
                  <a:close/>
                </a:path>
              </a:pathLst>
            </a:custGeom>
            <a:solidFill>
              <a:srgbClr val="2D8BBA"/>
            </a:solidFill>
          </p:spPr>
          <p:txBody>
            <a:bodyPr/>
            <a:lstStyle/>
            <a:p>
              <a:endParaRPr lang="fr-CA"/>
            </a:p>
          </p:txBody>
        </p:sp>
      </p:grpSp>
      <p:grpSp>
        <p:nvGrpSpPr>
          <p:cNvPr id="10" name="Group 10"/>
          <p:cNvGrpSpPr/>
          <p:nvPr/>
        </p:nvGrpSpPr>
        <p:grpSpPr>
          <a:xfrm>
            <a:off x="-33996" y="1288949"/>
            <a:ext cx="3664989" cy="2291729"/>
            <a:chOff x="0" y="0"/>
            <a:chExt cx="5428200" cy="3971203"/>
          </a:xfrm>
        </p:grpSpPr>
        <p:sp>
          <p:nvSpPr>
            <p:cNvPr id="11" name="Freeform 11"/>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12" name="TextBox 12"/>
          <p:cNvSpPr txBox="1"/>
          <p:nvPr/>
        </p:nvSpPr>
        <p:spPr>
          <a:xfrm>
            <a:off x="0" y="1339854"/>
            <a:ext cx="3631623" cy="1396151"/>
          </a:xfrm>
          <a:prstGeom prst="rect">
            <a:avLst/>
          </a:prstGeom>
        </p:spPr>
        <p:txBody>
          <a:bodyPr wrap="square" lIns="0" tIns="0" rIns="0" bIns="0" rtlCol="0" anchor="t">
            <a:spAutoFit/>
          </a:bodyPr>
          <a:lstStyle/>
          <a:p>
            <a:pPr algn="ctr">
              <a:lnSpc>
                <a:spcPts val="2756"/>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In 1969, there were 10 co-ops in Nunavik. The co-ops were the main employers and represented over a third of families' </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annual income </a:t>
            </a:r>
          </a:p>
        </p:txBody>
      </p:sp>
      <p:grpSp>
        <p:nvGrpSpPr>
          <p:cNvPr id="13" name="Group 13"/>
          <p:cNvGrpSpPr/>
          <p:nvPr/>
        </p:nvGrpSpPr>
        <p:grpSpPr>
          <a:xfrm>
            <a:off x="145975" y="4545450"/>
            <a:ext cx="2454721" cy="871900"/>
            <a:chOff x="-567798" y="25029"/>
            <a:chExt cx="3969058" cy="660289"/>
          </a:xfrm>
        </p:grpSpPr>
        <p:grpSp>
          <p:nvGrpSpPr>
            <p:cNvPr id="14" name="Group 14"/>
            <p:cNvGrpSpPr/>
            <p:nvPr/>
          </p:nvGrpSpPr>
          <p:grpSpPr>
            <a:xfrm>
              <a:off x="-567798" y="25029"/>
              <a:ext cx="3969058" cy="660289"/>
              <a:chOff x="-469116" y="20679"/>
              <a:chExt cx="3279246" cy="545533"/>
            </a:xfrm>
          </p:grpSpPr>
          <p:sp>
            <p:nvSpPr>
              <p:cNvPr id="15" name="Freeform 15"/>
              <p:cNvSpPr/>
              <p:nvPr/>
            </p:nvSpPr>
            <p:spPr>
              <a:xfrm>
                <a:off x="-469116" y="20679"/>
                <a:ext cx="3279246" cy="545533"/>
              </a:xfrm>
              <a:custGeom>
                <a:avLst/>
                <a:gdLst/>
                <a:ahLst/>
                <a:cxnLst/>
                <a:rect l="l" t="t" r="r" b="b"/>
                <a:pathLst>
                  <a:path w="3279246" h="545533">
                    <a:moveTo>
                      <a:pt x="0" y="0"/>
                    </a:moveTo>
                    <a:lnTo>
                      <a:pt x="3279246" y="0"/>
                    </a:lnTo>
                    <a:lnTo>
                      <a:pt x="3279246" y="545533"/>
                    </a:lnTo>
                    <a:lnTo>
                      <a:pt x="0" y="545533"/>
                    </a:lnTo>
                    <a:close/>
                  </a:path>
                </a:pathLst>
              </a:custGeom>
              <a:solidFill>
                <a:srgbClr val="B5E2E8"/>
              </a:solidFill>
            </p:spPr>
            <p:txBody>
              <a:bodyPr/>
              <a:lstStyle/>
              <a:p>
                <a:endParaRPr lang="fr-CA"/>
              </a:p>
            </p:txBody>
          </p:sp>
        </p:grpSp>
        <p:sp>
          <p:nvSpPr>
            <p:cNvPr id="16" name="TextBox 16"/>
            <p:cNvSpPr txBox="1"/>
            <p:nvPr/>
          </p:nvSpPr>
          <p:spPr>
            <a:xfrm>
              <a:off x="-505836" y="154732"/>
              <a:ext cx="3907096" cy="409005"/>
            </a:xfrm>
            <a:prstGeom prst="rect">
              <a:avLst/>
            </a:prstGeom>
          </p:spPr>
          <p:txBody>
            <a:bodyPr lIns="0" tIns="0" rIns="0" bIns="0" rtlCol="0" anchor="t">
              <a:spAutoFit/>
            </a:bodyPr>
            <a:lstStyle/>
            <a:p>
              <a:pPr>
                <a:lnSpc>
                  <a:spcPts val="1391"/>
                </a:lnSpc>
              </a:pPr>
              <a:r>
                <a:rPr lang="en-US" sz="1400" dirty="0">
                  <a:solidFill>
                    <a:srgbClr val="000000"/>
                  </a:solidFill>
                  <a:latin typeface="Open Sans"/>
                </a:rPr>
                <a:t>The </a:t>
              </a:r>
              <a:r>
                <a:rPr lang="en-US" sz="1400" dirty="0">
                  <a:solidFill>
                    <a:srgbClr val="000000"/>
                  </a:solidFill>
                  <a:latin typeface="Open Sans Bold"/>
                </a:rPr>
                <a:t>annual income </a:t>
              </a:r>
              <a:r>
                <a:rPr lang="en-US" sz="1400" dirty="0">
                  <a:solidFill>
                    <a:srgbClr val="000000"/>
                  </a:solidFill>
                  <a:latin typeface="Open Sans"/>
                </a:rPr>
                <a:t>is the amount of money one family makes in a year.</a:t>
              </a:r>
            </a:p>
          </p:txBody>
        </p:sp>
      </p:grpSp>
      <p:pic>
        <p:nvPicPr>
          <p:cNvPr id="17" name="Picture 17"/>
          <p:cNvPicPr>
            <a:picLocks noChangeAspect="1"/>
          </p:cNvPicPr>
          <p:nvPr/>
        </p:nvPicPr>
        <p:blipFill>
          <a:blip r:embed="rId3"/>
          <a:srcRect b="64094"/>
          <a:stretch>
            <a:fillRect/>
          </a:stretch>
        </p:blipFill>
        <p:spPr>
          <a:xfrm>
            <a:off x="7901902" y="1100644"/>
            <a:ext cx="1242098" cy="376609"/>
          </a:xfrm>
          <a:prstGeom prst="rect">
            <a:avLst/>
          </a:prstGeom>
        </p:spPr>
      </p:pic>
      <p:pic>
        <p:nvPicPr>
          <p:cNvPr id="23" name="Picture 23"/>
          <p:cNvPicPr>
            <a:picLocks noChangeAspect="1"/>
          </p:cNvPicPr>
          <p:nvPr/>
        </p:nvPicPr>
        <p:blipFill>
          <a:blip r:embed="rId4"/>
          <a:srcRect/>
          <a:stretch>
            <a:fillRect/>
          </a:stretch>
        </p:blipFill>
        <p:spPr>
          <a:xfrm>
            <a:off x="489962" y="2593142"/>
            <a:ext cx="2088182" cy="1975073"/>
          </a:xfrm>
          <a:prstGeom prst="rect">
            <a:avLst/>
          </a:prstGeom>
        </p:spPr>
      </p:pic>
      <p:sp>
        <p:nvSpPr>
          <p:cNvPr id="19" name="Ellipse 18">
            <a:extLst>
              <a:ext uri="{FF2B5EF4-FFF2-40B4-BE49-F238E27FC236}">
                <a16:creationId xmlns:a16="http://schemas.microsoft.com/office/drawing/2014/main" id="{5FD7C3EE-2B68-D1F6-F8A6-C73C80D62B48}"/>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41</a:t>
            </a:r>
          </a:p>
        </p:txBody>
      </p:sp>
      <p:sp>
        <p:nvSpPr>
          <p:cNvPr id="20" name="Autre processus 19">
            <a:extLst>
              <a:ext uri="{FF2B5EF4-FFF2-40B4-BE49-F238E27FC236}">
                <a16:creationId xmlns:a16="http://schemas.microsoft.com/office/drawing/2014/main" id="{0DCD2594-F958-5A38-F870-6F4F656E1E67}"/>
              </a:ext>
            </a:extLst>
          </p:cNvPr>
          <p:cNvSpPr/>
          <p:nvPr/>
        </p:nvSpPr>
        <p:spPr>
          <a:xfrm>
            <a:off x="7230959" y="1558414"/>
            <a:ext cx="1913041" cy="121011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latin typeface="Open Sans" panose="020B0606030504020204" pitchFamily="34" charset="0"/>
                <a:ea typeface="Open Sans" panose="020B0606030504020204" pitchFamily="34" charset="0"/>
                <a:cs typeface="Open Sans" panose="020B0606030504020204" pitchFamily="34" charset="0"/>
              </a:rPr>
              <a:t>Money made </a:t>
            </a:r>
            <a:r>
              <a:rPr lang="fr-FR" sz="1600" dirty="0" err="1">
                <a:latin typeface="Open Sans" panose="020B0606030504020204" pitchFamily="34" charset="0"/>
                <a:ea typeface="Open Sans" panose="020B0606030504020204" pitchFamily="34" charset="0"/>
                <a:cs typeface="Open Sans" panose="020B0606030504020204" pitchFamily="34" charset="0"/>
              </a:rPr>
              <a:t>from</a:t>
            </a:r>
            <a:r>
              <a:rPr lang="fr-FR" sz="1600" dirty="0">
                <a:latin typeface="Open Sans" panose="020B0606030504020204" pitchFamily="34" charset="0"/>
                <a:ea typeface="Open Sans" panose="020B0606030504020204" pitchFamily="34" charset="0"/>
                <a:cs typeface="Open Sans" panose="020B0606030504020204" pitchFamily="34" charset="0"/>
              </a:rPr>
              <a:t> the </a:t>
            </a:r>
            <a:r>
              <a:rPr lang="fr-FR" sz="1600" dirty="0" err="1">
                <a:latin typeface="Open Sans" panose="020B0606030504020204" pitchFamily="34" charset="0"/>
                <a:ea typeface="Open Sans" panose="020B0606030504020204" pitchFamily="34" charset="0"/>
                <a:cs typeface="Open Sans" panose="020B0606030504020204" pitchFamily="34" charset="0"/>
              </a:rPr>
              <a:t>co-op</a:t>
            </a:r>
            <a:r>
              <a:rPr lang="fr-FR" sz="1600" dirty="0">
                <a:latin typeface="Open Sans" panose="020B0606030504020204" pitchFamily="34" charset="0"/>
                <a:ea typeface="Open Sans" panose="020B0606030504020204" pitchFamily="34" charset="0"/>
                <a:cs typeface="Open Sans" panose="020B0606030504020204" pitchFamily="34" charset="0"/>
              </a:rPr>
              <a:t> (33%)</a:t>
            </a:r>
          </a:p>
        </p:txBody>
      </p:sp>
      <p:sp>
        <p:nvSpPr>
          <p:cNvPr id="21" name="Autre processus 20">
            <a:extLst>
              <a:ext uri="{FF2B5EF4-FFF2-40B4-BE49-F238E27FC236}">
                <a16:creationId xmlns:a16="http://schemas.microsoft.com/office/drawing/2014/main" id="{B2195384-D235-022F-8339-633A5D25F8CF}"/>
              </a:ext>
            </a:extLst>
          </p:cNvPr>
          <p:cNvSpPr/>
          <p:nvPr/>
        </p:nvSpPr>
        <p:spPr>
          <a:xfrm>
            <a:off x="2726061" y="4051263"/>
            <a:ext cx="1615978" cy="1120782"/>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err="1">
                <a:latin typeface="Open Sans" panose="020B0606030504020204" pitchFamily="34" charset="0"/>
                <a:ea typeface="Open Sans" panose="020B0606030504020204" pitchFamily="34" charset="0"/>
                <a:cs typeface="Open Sans" panose="020B0606030504020204" pitchFamily="34" charset="0"/>
              </a:rPr>
              <a:t>Other</a:t>
            </a:r>
            <a:r>
              <a:rPr lang="fr-FR" sz="1600" dirty="0">
                <a:latin typeface="Open Sans" panose="020B0606030504020204" pitchFamily="34" charset="0"/>
                <a:ea typeface="Open Sans" panose="020B0606030504020204" pitchFamily="34" charset="0"/>
                <a:cs typeface="Open Sans" panose="020B0606030504020204" pitchFamily="34" charset="0"/>
              </a:rPr>
              <a:t> sources of </a:t>
            </a:r>
            <a:r>
              <a:rPr lang="fr-FR" sz="1600" dirty="0" err="1">
                <a:latin typeface="Open Sans" panose="020B0606030504020204" pitchFamily="34" charset="0"/>
                <a:ea typeface="Open Sans" panose="020B0606030504020204" pitchFamily="34" charset="0"/>
                <a:cs typeface="Open Sans" panose="020B0606030504020204" pitchFamily="34" charset="0"/>
              </a:rPr>
              <a:t>income</a:t>
            </a:r>
            <a:r>
              <a:rPr lang="fr-FR" sz="1600" dirty="0">
                <a:latin typeface="Open Sans" panose="020B0606030504020204" pitchFamily="34" charset="0"/>
                <a:ea typeface="Open Sans" panose="020B0606030504020204" pitchFamily="34" charset="0"/>
                <a:cs typeface="Open Sans" panose="020B0606030504020204" pitchFamily="34" charset="0"/>
              </a:rPr>
              <a:t> (66%)</a:t>
            </a:r>
          </a:p>
        </p:txBody>
      </p:sp>
      <p:cxnSp>
        <p:nvCxnSpPr>
          <p:cNvPr id="25" name="Connecteur droit 24">
            <a:extLst>
              <a:ext uri="{FF2B5EF4-FFF2-40B4-BE49-F238E27FC236}">
                <a16:creationId xmlns:a16="http://schemas.microsoft.com/office/drawing/2014/main" id="{42064855-00E5-E8D1-D0FA-336B6E11F93D}"/>
              </a:ext>
            </a:extLst>
          </p:cNvPr>
          <p:cNvCxnSpPr>
            <a:cxnSpLocks/>
            <a:endCxn id="20" idx="1"/>
          </p:cNvCxnSpPr>
          <p:nvPr/>
        </p:nvCxnSpPr>
        <p:spPr>
          <a:xfrm>
            <a:off x="6788075" y="2163470"/>
            <a:ext cx="442884" cy="0"/>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725B5F2-C18B-C22A-174B-216A4FC74861}"/>
              </a:ext>
            </a:extLst>
          </p:cNvPr>
          <p:cNvCxnSpPr>
            <a:cxnSpLocks/>
          </p:cNvCxnSpPr>
          <p:nvPr/>
        </p:nvCxnSpPr>
        <p:spPr>
          <a:xfrm flipV="1">
            <a:off x="3828928" y="3740132"/>
            <a:ext cx="440930" cy="311131"/>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5B1C67D8-4224-D113-09DC-227E01184B39}"/>
              </a:ext>
            </a:extLst>
          </p:cNvPr>
          <p:cNvSpPr txBox="1"/>
          <p:nvPr/>
        </p:nvSpPr>
        <p:spPr>
          <a:xfrm>
            <a:off x="0" y="5622916"/>
            <a:ext cx="9144000" cy="1131335"/>
          </a:xfrm>
          <a:prstGeom prst="rect">
            <a:avLst/>
          </a:prstGeom>
          <a:noFill/>
        </p:spPr>
        <p:txBody>
          <a:bodyPr wrap="square" rtlCol="0">
            <a:spAutoFit/>
          </a:bodyPr>
          <a:lstStyle/>
          <a:p>
            <a:r>
              <a:rPr lang="fr-FR" dirty="0"/>
              <a:t>In the </a:t>
            </a:r>
            <a:r>
              <a:rPr lang="fr-FR" dirty="0" err="1"/>
              <a:t>diagram</a:t>
            </a:r>
            <a:endParaRPr lang="fr-FR" dirty="0"/>
          </a:p>
          <a:p>
            <a:r>
              <a:rPr lang="fr-FR" dirty="0"/>
              <a:t>1 . </a:t>
            </a:r>
            <a:r>
              <a:rPr lang="fr-FR" dirty="0" err="1"/>
              <a:t>Color</a:t>
            </a:r>
            <a:r>
              <a:rPr lang="fr-FR" dirty="0"/>
              <a:t> in green, the money made </a:t>
            </a:r>
            <a:r>
              <a:rPr lang="fr-FR" dirty="0" err="1"/>
              <a:t>from</a:t>
            </a:r>
            <a:r>
              <a:rPr lang="fr-FR" dirty="0"/>
              <a:t> the coop.</a:t>
            </a:r>
          </a:p>
          <a:p>
            <a:r>
              <a:rPr lang="fr-FR" dirty="0"/>
              <a:t>2. </a:t>
            </a:r>
            <a:r>
              <a:rPr lang="fr-FR" dirty="0" err="1"/>
              <a:t>Color</a:t>
            </a:r>
            <a:r>
              <a:rPr lang="fr-FR" dirty="0"/>
              <a:t> in orange, the money made </a:t>
            </a:r>
            <a:r>
              <a:rPr lang="fr-FR" dirty="0" err="1"/>
              <a:t>from</a:t>
            </a:r>
            <a:r>
              <a:rPr lang="fr-FR" dirty="0"/>
              <a:t> </a:t>
            </a:r>
            <a:r>
              <a:rPr lang="fr-FR" dirty="0" err="1"/>
              <a:t>other</a:t>
            </a:r>
            <a:r>
              <a:rPr lang="fr-FR" dirty="0"/>
              <a:t> sources.</a:t>
            </a:r>
          </a:p>
          <a:p>
            <a:pPr marL="342900" indent="-342900">
              <a:buAutoNum type="arabicPeriod"/>
            </a:pP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1777262"/>
            <a:ext cx="4499567" cy="2606821"/>
            <a:chOff x="-322248" y="809691"/>
            <a:chExt cx="6399382" cy="3707479"/>
          </a:xfrm>
        </p:grpSpPr>
        <p:grpSp>
          <p:nvGrpSpPr>
            <p:cNvPr id="3" name="Group 3"/>
            <p:cNvGrpSpPr/>
            <p:nvPr/>
          </p:nvGrpSpPr>
          <p:grpSpPr>
            <a:xfrm>
              <a:off x="-322248" y="809691"/>
              <a:ext cx="6399382" cy="3707479"/>
              <a:chOff x="-399053" y="1002676"/>
              <a:chExt cx="7924635" cy="4591134"/>
            </a:xfrm>
          </p:grpSpPr>
          <p:sp>
            <p:nvSpPr>
              <p:cNvPr id="4" name="Freeform 4"/>
              <p:cNvSpPr/>
              <p:nvPr/>
            </p:nvSpPr>
            <p:spPr>
              <a:xfrm>
                <a:off x="-399053" y="1002676"/>
                <a:ext cx="7924635" cy="4591134"/>
              </a:xfrm>
              <a:custGeom>
                <a:avLst/>
                <a:gdLst/>
                <a:ahLst/>
                <a:cxnLst/>
                <a:rect l="l" t="t" r="r" b="b"/>
                <a:pathLst>
                  <a:path w="7620000" h="4591133">
                    <a:moveTo>
                      <a:pt x="7620000" y="3732613"/>
                    </a:moveTo>
                    <a:lnTo>
                      <a:pt x="7620000" y="222250"/>
                    </a:lnTo>
                    <a:cubicBezTo>
                      <a:pt x="7620000" y="100330"/>
                      <a:pt x="7519670" y="0"/>
                      <a:pt x="7397750" y="0"/>
                    </a:cubicBezTo>
                    <a:lnTo>
                      <a:pt x="222250" y="0"/>
                    </a:lnTo>
                    <a:cubicBezTo>
                      <a:pt x="100330" y="0"/>
                      <a:pt x="0" y="100330"/>
                      <a:pt x="0" y="222250"/>
                    </a:cubicBezTo>
                    <a:lnTo>
                      <a:pt x="0" y="3731343"/>
                    </a:lnTo>
                    <a:cubicBezTo>
                      <a:pt x="0" y="3854533"/>
                      <a:pt x="100330" y="3953593"/>
                      <a:pt x="222250" y="3953593"/>
                    </a:cubicBezTo>
                    <a:lnTo>
                      <a:pt x="3547110" y="3953593"/>
                    </a:lnTo>
                    <a:lnTo>
                      <a:pt x="3808730" y="4591133"/>
                    </a:lnTo>
                    <a:lnTo>
                      <a:pt x="4070350" y="3953593"/>
                    </a:lnTo>
                    <a:lnTo>
                      <a:pt x="7395210" y="3953593"/>
                    </a:lnTo>
                    <a:cubicBezTo>
                      <a:pt x="7519670" y="3954863"/>
                      <a:pt x="7620000" y="3855803"/>
                      <a:pt x="7620000" y="3732613"/>
                    </a:cubicBezTo>
                    <a:lnTo>
                      <a:pt x="7620000" y="3732613"/>
                    </a:lnTo>
                    <a:close/>
                  </a:path>
                </a:pathLst>
              </a:custGeom>
              <a:solidFill>
                <a:srgbClr val="F7FBFF"/>
              </a:solidFill>
            </p:spPr>
            <p:txBody>
              <a:bodyPr/>
              <a:lstStyle/>
              <a:p>
                <a:endParaRPr lang="fr-CA"/>
              </a:p>
            </p:txBody>
          </p:sp>
        </p:grpSp>
        <p:sp>
          <p:nvSpPr>
            <p:cNvPr id="5" name="TextBox 5"/>
            <p:cNvSpPr txBox="1"/>
            <p:nvPr/>
          </p:nvSpPr>
          <p:spPr>
            <a:xfrm>
              <a:off x="-275874" y="1234896"/>
              <a:ext cx="6153379" cy="2272896"/>
            </a:xfrm>
            <a:prstGeom prst="rect">
              <a:avLst/>
            </a:prstGeom>
          </p:spPr>
          <p:txBody>
            <a:bodyPr lIns="0" tIns="0" rIns="0" bIns="0" rtlCol="0" anchor="t">
              <a:spAutoFit/>
            </a:bodyPr>
            <a:lstStyle/>
            <a:p>
              <a:pPr algn="ctr">
                <a:lnSpc>
                  <a:spcPts val="21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After 1980's, we no longer lived in tents and igloos, meaning the ties to the territory was different. Our way of living changed, and we joined the market economy. Inuit had to reconstruct their identity since we now lived in communities. </a:t>
              </a:r>
            </a:p>
          </p:txBody>
        </p:sp>
      </p:grpSp>
      <p:pic>
        <p:nvPicPr>
          <p:cNvPr id="6" name="Picture 6"/>
          <p:cNvPicPr>
            <a:picLocks noChangeAspect="1"/>
          </p:cNvPicPr>
          <p:nvPr/>
        </p:nvPicPr>
        <p:blipFill>
          <a:blip r:embed="rId3"/>
          <a:srcRect r="91" b="32593"/>
          <a:stretch>
            <a:fillRect/>
          </a:stretch>
        </p:blipFill>
        <p:spPr>
          <a:xfrm>
            <a:off x="0" y="935244"/>
            <a:ext cx="1240967" cy="707020"/>
          </a:xfrm>
          <a:prstGeom prst="rect">
            <a:avLst/>
          </a:prstGeom>
        </p:spPr>
      </p:pic>
      <p:pic>
        <p:nvPicPr>
          <p:cNvPr id="12" name="Picture 12"/>
          <p:cNvPicPr>
            <a:picLocks noChangeAspect="1"/>
          </p:cNvPicPr>
          <p:nvPr/>
        </p:nvPicPr>
        <p:blipFill>
          <a:blip r:embed="rId4"/>
          <a:srcRect/>
          <a:stretch>
            <a:fillRect/>
          </a:stretch>
        </p:blipFill>
        <p:spPr>
          <a:xfrm>
            <a:off x="56834" y="4009503"/>
            <a:ext cx="3011628" cy="2848497"/>
          </a:xfrm>
          <a:prstGeom prst="rect">
            <a:avLst/>
          </a:prstGeom>
        </p:spPr>
      </p:pic>
      <p:pic>
        <p:nvPicPr>
          <p:cNvPr id="18" name="Image 17">
            <a:extLst>
              <a:ext uri="{FF2B5EF4-FFF2-40B4-BE49-F238E27FC236}">
                <a16:creationId xmlns:a16="http://schemas.microsoft.com/office/drawing/2014/main" id="{58F0533E-D893-E258-B399-157560437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4658" y="7260"/>
            <a:ext cx="4479342" cy="6843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7F20578F-ACF3-4C45-08DC-44B51B48C7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033473"/>
            <a:ext cx="9145112" cy="2840394"/>
            <a:chOff x="0" y="0"/>
            <a:chExt cx="3352800" cy="759027"/>
          </a:xfrm>
        </p:grpSpPr>
        <p:sp>
          <p:nvSpPr>
            <p:cNvPr id="6" name="Freeform 6"/>
            <p:cNvSpPr/>
            <p:nvPr/>
          </p:nvSpPr>
          <p:spPr>
            <a:xfrm>
              <a:off x="0" y="0"/>
              <a:ext cx="3352800" cy="759027"/>
            </a:xfrm>
            <a:custGeom>
              <a:avLst/>
              <a:gdLst/>
              <a:ahLst/>
              <a:cxnLst/>
              <a:rect l="l" t="t" r="r" b="b"/>
              <a:pathLst>
                <a:path w="3352800" h="759027">
                  <a:moveTo>
                    <a:pt x="0" y="0"/>
                  </a:moveTo>
                  <a:lnTo>
                    <a:pt x="3352800" y="0"/>
                  </a:lnTo>
                  <a:lnTo>
                    <a:pt x="3352800" y="759027"/>
                  </a:lnTo>
                  <a:lnTo>
                    <a:pt x="0" y="759027"/>
                  </a:lnTo>
                  <a:close/>
                </a:path>
              </a:pathLst>
            </a:custGeom>
            <a:solidFill>
              <a:schemeClr val="bg1"/>
            </a:solidFill>
          </p:spPr>
          <p:txBody>
            <a:bodyPr/>
            <a:lstStyle/>
            <a:p>
              <a:endParaRPr lang="fr-FR"/>
            </a:p>
          </p:txBody>
        </p:sp>
      </p:grpSp>
      <p:sp>
        <p:nvSpPr>
          <p:cNvPr id="10" name="TextBox 10"/>
          <p:cNvSpPr txBox="1"/>
          <p:nvPr/>
        </p:nvSpPr>
        <p:spPr>
          <a:xfrm>
            <a:off x="1964695" y="4329419"/>
            <a:ext cx="6613486" cy="1550040"/>
          </a:xfrm>
          <a:prstGeom prst="rect">
            <a:avLst/>
          </a:prstGeom>
        </p:spPr>
        <p:txBody>
          <a:bodyPr wrap="square" lIns="0" tIns="0" rIns="0" bIns="0" rtlCol="0" anchor="t">
            <a:spAutoFit/>
          </a:bodyPr>
          <a:lstStyle/>
          <a:p>
            <a:pPr marL="342900" indent="-342900">
              <a:buAutoNum type="arabicPeriod"/>
            </a:pPr>
            <a:r>
              <a:rPr lang="en-US" sz="1500"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made Inuit be part of the market economy?</a:t>
            </a:r>
          </a:p>
          <a:p>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The coops</a:t>
            </a:r>
          </a:p>
          <a:p>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2.    </a:t>
            </a:r>
            <a:r>
              <a:rPr lang="en-US" sz="1500"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Name some public buildings in your community.</a:t>
            </a:r>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nSpc>
                <a:spcPct val="200000"/>
              </a:lnSpc>
            </a:pP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Answers may vary</a:t>
            </a:r>
          </a:p>
        </p:txBody>
      </p:sp>
      <p:pic>
        <p:nvPicPr>
          <p:cNvPr id="11" name="Picture 11"/>
          <p:cNvPicPr>
            <a:picLocks noChangeAspect="1"/>
          </p:cNvPicPr>
          <p:nvPr/>
        </p:nvPicPr>
        <p:blipFill>
          <a:blip r:embed="rId3"/>
          <a:srcRect b="35594"/>
          <a:stretch>
            <a:fillRect/>
          </a:stretch>
        </p:blipFill>
        <p:spPr>
          <a:xfrm>
            <a:off x="3947021" y="0"/>
            <a:ext cx="1242098" cy="675542"/>
          </a:xfrm>
          <a:prstGeom prst="rect">
            <a:avLst/>
          </a:prstGeom>
        </p:spPr>
      </p:pic>
      <p:sp>
        <p:nvSpPr>
          <p:cNvPr id="17" name="TextBox 17"/>
          <p:cNvSpPr txBox="1"/>
          <p:nvPr/>
        </p:nvSpPr>
        <p:spPr>
          <a:xfrm>
            <a:off x="443562" y="269220"/>
            <a:ext cx="3429000" cy="782265"/>
          </a:xfrm>
          <a:prstGeom prst="rect">
            <a:avLst/>
          </a:prstGeom>
        </p:spPr>
        <p:txBody>
          <a:bodyPr lIns="0" tIns="0" rIns="0" bIns="0" rtlCol="0" anchor="t">
            <a:spAutoFit/>
          </a:bodyPr>
          <a:lstStyle/>
          <a:p>
            <a:pPr algn="ctr">
              <a:lnSpc>
                <a:spcPts val="3149"/>
              </a:lnSpc>
            </a:pPr>
            <a:r>
              <a:rPr lang="en-US" sz="2250" dirty="0">
                <a:solidFill>
                  <a:srgbClr val="000000"/>
                </a:solidFill>
                <a:latin typeface="League Spartan"/>
              </a:rPr>
              <a:t>Inuit community before 1980's </a:t>
            </a:r>
          </a:p>
        </p:txBody>
      </p:sp>
      <p:sp>
        <p:nvSpPr>
          <p:cNvPr id="18" name="TextBox 18"/>
          <p:cNvSpPr txBox="1"/>
          <p:nvPr/>
        </p:nvSpPr>
        <p:spPr>
          <a:xfrm>
            <a:off x="5271438" y="359435"/>
            <a:ext cx="3429000" cy="782265"/>
          </a:xfrm>
          <a:prstGeom prst="rect">
            <a:avLst/>
          </a:prstGeom>
        </p:spPr>
        <p:txBody>
          <a:bodyPr lIns="0" tIns="0" rIns="0" bIns="0" rtlCol="0" anchor="t">
            <a:spAutoFit/>
          </a:bodyPr>
          <a:lstStyle/>
          <a:p>
            <a:pPr algn="ctr">
              <a:lnSpc>
                <a:spcPts val="3149"/>
              </a:lnSpc>
            </a:pPr>
            <a:r>
              <a:rPr lang="en-US" sz="2250" dirty="0">
                <a:solidFill>
                  <a:srgbClr val="000000"/>
                </a:solidFill>
                <a:latin typeface="League Spartan"/>
              </a:rPr>
              <a:t>Inuit community after 1980's </a:t>
            </a:r>
          </a:p>
        </p:txBody>
      </p:sp>
      <p:pic>
        <p:nvPicPr>
          <p:cNvPr id="19" name="Picture 19"/>
          <p:cNvPicPr>
            <a:picLocks noChangeAspect="1"/>
          </p:cNvPicPr>
          <p:nvPr/>
        </p:nvPicPr>
        <p:blipFill rotWithShape="1">
          <a:blip r:embed="rId4"/>
          <a:srcRect b="11540"/>
          <a:stretch/>
        </p:blipFill>
        <p:spPr>
          <a:xfrm>
            <a:off x="-107576" y="5174928"/>
            <a:ext cx="1925311" cy="1698939"/>
          </a:xfrm>
          <a:prstGeom prst="rect">
            <a:avLst/>
          </a:prstGeom>
        </p:spPr>
      </p:pic>
      <p:pic>
        <p:nvPicPr>
          <p:cNvPr id="25" name="Image 24">
            <a:extLst>
              <a:ext uri="{FF2B5EF4-FFF2-40B4-BE49-F238E27FC236}">
                <a16:creationId xmlns:a16="http://schemas.microsoft.com/office/drawing/2014/main" id="{085F4680-F8CD-92D0-3317-03C525C4BE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9335" y="1143733"/>
            <a:ext cx="4138268"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6B15CCBF-8865-DD31-4395-02B610C6AA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106" y="1143729"/>
            <a:ext cx="4271776"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CE6E4A55-16AF-5243-4C70-4B4DF99D3E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au 5">
            <a:extLst>
              <a:ext uri="{FF2B5EF4-FFF2-40B4-BE49-F238E27FC236}">
                <a16:creationId xmlns:a16="http://schemas.microsoft.com/office/drawing/2014/main" id="{EC47B10D-B6AF-A4B1-A151-A353383DCF78}"/>
              </a:ext>
            </a:extLst>
          </p:cNvPr>
          <p:cNvGraphicFramePr>
            <a:graphicFrameLocks noGrp="1"/>
          </p:cNvGraphicFramePr>
          <p:nvPr>
            <p:extLst>
              <p:ext uri="{D42A27DB-BD31-4B8C-83A1-F6EECF244321}">
                <p14:modId xmlns:p14="http://schemas.microsoft.com/office/powerpoint/2010/main" val="4147661543"/>
              </p:ext>
            </p:extLst>
          </p:nvPr>
        </p:nvGraphicFramePr>
        <p:xfrm>
          <a:off x="-2" y="761999"/>
          <a:ext cx="9143999" cy="5960073"/>
        </p:xfrm>
        <a:graphic>
          <a:graphicData uri="http://schemas.openxmlformats.org/drawingml/2006/table">
            <a:tbl>
              <a:tblPr firstRow="1" firstCol="1" bandRow="1"/>
              <a:tblGrid>
                <a:gridCol w="694738">
                  <a:extLst>
                    <a:ext uri="{9D8B030D-6E8A-4147-A177-3AD203B41FA5}">
                      <a16:colId xmlns:a16="http://schemas.microsoft.com/office/drawing/2014/main" val="2815020212"/>
                    </a:ext>
                  </a:extLst>
                </a:gridCol>
                <a:gridCol w="3385726">
                  <a:extLst>
                    <a:ext uri="{9D8B030D-6E8A-4147-A177-3AD203B41FA5}">
                      <a16:colId xmlns:a16="http://schemas.microsoft.com/office/drawing/2014/main" val="504278246"/>
                    </a:ext>
                  </a:extLst>
                </a:gridCol>
                <a:gridCol w="1180562">
                  <a:extLst>
                    <a:ext uri="{9D8B030D-6E8A-4147-A177-3AD203B41FA5}">
                      <a16:colId xmlns:a16="http://schemas.microsoft.com/office/drawing/2014/main" val="3092694882"/>
                    </a:ext>
                  </a:extLst>
                </a:gridCol>
                <a:gridCol w="2268005">
                  <a:extLst>
                    <a:ext uri="{9D8B030D-6E8A-4147-A177-3AD203B41FA5}">
                      <a16:colId xmlns:a16="http://schemas.microsoft.com/office/drawing/2014/main" val="510231355"/>
                    </a:ext>
                  </a:extLst>
                </a:gridCol>
                <a:gridCol w="1614968">
                  <a:extLst>
                    <a:ext uri="{9D8B030D-6E8A-4147-A177-3AD203B41FA5}">
                      <a16:colId xmlns:a16="http://schemas.microsoft.com/office/drawing/2014/main" val="3716258187"/>
                    </a:ext>
                  </a:extLst>
                </a:gridCol>
              </a:tblGrid>
              <a:tr h="291436">
                <a:tc>
                  <a:txBody>
                    <a:bodyPr/>
                    <a:lstStyle/>
                    <a:p>
                      <a:pPr algn="ctr" fontAlgn="ctr">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Times New Roman" panose="02020603050405020304" pitchFamily="18" charset="0"/>
                        </a:rPr>
                        <a:t>Page #</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Description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Location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Avataq</a:t>
                      </a: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reference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Credits</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533483"/>
                  </a:ext>
                </a:extLst>
              </a:tr>
              <a:tr h="291436">
                <a:tc rowSpan="3">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12</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Last matchbox houses in POV, ski-doo</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Puvirnituq</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IND-MCK G-01421</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Gerald McKenzie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6612987"/>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cup</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HBC : 204</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435238"/>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qulliq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IiDi-4 : 1</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54877"/>
                  </a:ext>
                </a:extLst>
              </a:tr>
              <a:tr h="784004">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13</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Delegates hard at work on negotiations between the NQIA and Hydro Quebec (1972)</a:t>
                      </a:r>
                      <a:endParaRPr lang="en-US" sz="1400" b="0" i="0" u="none" strike="noStrike">
                        <a:effectLst/>
                        <a:latin typeface="Arial" panose="020B0604020202020204" pitchFamily="34" charset="0"/>
                      </a:endParaRPr>
                    </a:p>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NUN-IWT-36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869772"/>
                  </a:ext>
                </a:extLst>
              </a:tr>
              <a:tr h="291436">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Feasting on a cooked fish (1983)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Kangiqsualujjuaq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NUN-ETO T-0025</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Tommy George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Etok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7679022"/>
                  </a:ext>
                </a:extLst>
              </a:tr>
              <a:tr h="291436">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Sealskin drying (1972)</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Ivujivik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IND-BMUR-18</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2975"/>
                  </a:ext>
                </a:extLst>
              </a:tr>
              <a:tr h="784004">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15</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Shore area of the community, showing the oil storage tank, the Coop store, the Anglican chapel and the community center (Quebec House).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IND-BMUR-04</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219971"/>
                  </a:ext>
                </a:extLst>
              </a:tr>
              <a:tr h="1030289">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21</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HBC governor P. Ashley Cooper and his wife with the people of Cape Smith (Qikiqtarjuaq) assembled in front of the HBC store. The Scottish guard is sergeant Robert Hannah (1934)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Akulivik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A-HBCA-166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2204906"/>
                  </a:ext>
                </a:extLst>
              </a:tr>
              <a:tr h="537720">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Uqammaq reading to a group of Inuit (1919?)</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A-ANG-P 750255I</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E.J. Peck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8506547"/>
                  </a:ext>
                </a:extLst>
              </a:tr>
              <a:tr h="537720">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27</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Canvas tent held with wood posts, Summer in Cape Jones Island (1927)</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Kuujjuaraapik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A-PA-099626</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L.T.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Burwash</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223451"/>
                  </a:ext>
                </a:extLst>
              </a:tr>
              <a:tr h="537720">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Kamutik</a:t>
                      </a: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in foreground, a man to the left in the midground. Many huskies resting in a snowy landscape (1953-1954)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Inukjuak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IND-APP-073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Bill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Applewhite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4246678"/>
                  </a:ext>
                </a:extLst>
              </a:tr>
            </a:tbl>
          </a:graphicData>
        </a:graphic>
      </p:graphicFrame>
      <p:sp>
        <p:nvSpPr>
          <p:cNvPr id="7" name="Rectangle 6">
            <a:extLst>
              <a:ext uri="{FF2B5EF4-FFF2-40B4-BE49-F238E27FC236}">
                <a16:creationId xmlns:a16="http://schemas.microsoft.com/office/drawing/2014/main" id="{2448B366-9D7B-37C9-B705-D3FA6C7D2C77}"/>
              </a:ext>
            </a:extLst>
          </p:cNvPr>
          <p:cNvSpPr/>
          <p:nvPr/>
        </p:nvSpPr>
        <p:spPr>
          <a:xfrm>
            <a:off x="2237772" y="-116137"/>
            <a:ext cx="3916650" cy="923330"/>
          </a:xfrm>
          <a:prstGeom prst="rect">
            <a:avLst/>
          </a:prstGeom>
          <a:noFill/>
        </p:spPr>
        <p:txBody>
          <a:bodyPr wrap="none" lIns="91440" tIns="45720" rIns="91440" bIns="45720">
            <a:spAutoFit/>
          </a:bodyPr>
          <a:lstStyle/>
          <a:p>
            <a:pPr algn="ctr"/>
            <a:r>
              <a:rPr lang="fr-CA" sz="5400" b="0" cap="none" spc="0">
                <a:ln w="0"/>
                <a:solidFill>
                  <a:schemeClr val="tx1"/>
                </a:solidFill>
                <a:effectLst>
                  <a:outerShdw blurRad="38100" dist="19050" dir="2700000" algn="tl" rotWithShape="0">
                    <a:schemeClr val="dk1">
                      <a:alpha val="40000"/>
                    </a:schemeClr>
                  </a:outerShdw>
                </a:effectLst>
              </a:rPr>
              <a:t>Photo </a:t>
            </a:r>
            <a:r>
              <a:rPr lang="fr-CA" sz="5400" b="0" cap="none" spc="0" err="1">
                <a:ln w="0"/>
                <a:solidFill>
                  <a:schemeClr val="tx1"/>
                </a:solidFill>
                <a:effectLst>
                  <a:outerShdw blurRad="38100" dist="19050" dir="2700000" algn="tl" rotWithShape="0">
                    <a:schemeClr val="dk1">
                      <a:alpha val="40000"/>
                    </a:schemeClr>
                  </a:outerShdw>
                </a:effectLst>
              </a:rPr>
              <a:t>credits</a:t>
            </a:r>
            <a:endParaRPr lang="fr-CA" sz="54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46491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au 3">
            <a:extLst>
              <a:ext uri="{FF2B5EF4-FFF2-40B4-BE49-F238E27FC236}">
                <a16:creationId xmlns:a16="http://schemas.microsoft.com/office/drawing/2014/main" id="{9F7B77E7-9C36-B6C1-A851-A8180929AFD2}"/>
              </a:ext>
            </a:extLst>
          </p:cNvPr>
          <p:cNvGraphicFramePr>
            <a:graphicFrameLocks noGrp="1"/>
          </p:cNvGraphicFramePr>
          <p:nvPr>
            <p:extLst>
              <p:ext uri="{D42A27DB-BD31-4B8C-83A1-F6EECF244321}">
                <p14:modId xmlns:p14="http://schemas.microsoft.com/office/powerpoint/2010/main" val="3172620633"/>
              </p:ext>
            </p:extLst>
          </p:nvPr>
        </p:nvGraphicFramePr>
        <p:xfrm>
          <a:off x="0" y="785446"/>
          <a:ext cx="9143999" cy="6041753"/>
        </p:xfrm>
        <a:graphic>
          <a:graphicData uri="http://schemas.openxmlformats.org/drawingml/2006/table">
            <a:tbl>
              <a:tblPr firstRow="1" firstCol="1" bandRow="1">
                <a:tableStyleId>{2D5ABB26-0587-4C30-8999-92F81FD0307C}</a:tableStyleId>
              </a:tblPr>
              <a:tblGrid>
                <a:gridCol w="586854">
                  <a:extLst>
                    <a:ext uri="{9D8B030D-6E8A-4147-A177-3AD203B41FA5}">
                      <a16:colId xmlns:a16="http://schemas.microsoft.com/office/drawing/2014/main" val="3786987438"/>
                    </a:ext>
                  </a:extLst>
                </a:gridCol>
                <a:gridCol w="3953371">
                  <a:extLst>
                    <a:ext uri="{9D8B030D-6E8A-4147-A177-3AD203B41FA5}">
                      <a16:colId xmlns:a16="http://schemas.microsoft.com/office/drawing/2014/main" val="80139683"/>
                    </a:ext>
                  </a:extLst>
                </a:gridCol>
                <a:gridCol w="1098212">
                  <a:extLst>
                    <a:ext uri="{9D8B030D-6E8A-4147-A177-3AD203B41FA5}">
                      <a16:colId xmlns:a16="http://schemas.microsoft.com/office/drawing/2014/main" val="918513408"/>
                    </a:ext>
                  </a:extLst>
                </a:gridCol>
                <a:gridCol w="2002142">
                  <a:extLst>
                    <a:ext uri="{9D8B030D-6E8A-4147-A177-3AD203B41FA5}">
                      <a16:colId xmlns:a16="http://schemas.microsoft.com/office/drawing/2014/main" val="582458877"/>
                    </a:ext>
                  </a:extLst>
                </a:gridCol>
                <a:gridCol w="1503420">
                  <a:extLst>
                    <a:ext uri="{9D8B030D-6E8A-4147-A177-3AD203B41FA5}">
                      <a16:colId xmlns:a16="http://schemas.microsoft.com/office/drawing/2014/main" val="3092990969"/>
                    </a:ext>
                  </a:extLst>
                </a:gridCol>
              </a:tblGrid>
              <a:tr h="189972">
                <a:tc>
                  <a:txBody>
                    <a:bodyPr/>
                    <a:lstStyle/>
                    <a:p>
                      <a:pPr algn="ctr">
                        <a:lnSpc>
                          <a:spcPct val="150000"/>
                        </a:lnSpc>
                      </a:pPr>
                      <a:r>
                        <a:rPr lang="fr-CA" sz="900" b="1" kern="100">
                          <a:effectLst/>
                          <a:latin typeface="Arial" panose="020B0604020202020204" pitchFamily="34" charset="0"/>
                          <a:cs typeface="Arial" panose="020B0604020202020204" pitchFamily="34" charset="0"/>
                        </a:rPr>
                        <a:t>Page #</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Description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Location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Avataq reference</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err="1">
                          <a:effectLst/>
                          <a:latin typeface="Arial" panose="020B0604020202020204" pitchFamily="34" charset="0"/>
                          <a:cs typeface="Arial" panose="020B0604020202020204" pitchFamily="34" charset="0"/>
                        </a:rPr>
                        <a:t>Credits</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70507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29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Visit of the Hudson’s Bay Company Governor. Five </a:t>
                      </a:r>
                      <a:r>
                        <a:rPr lang="en-US" sz="900" kern="100" err="1">
                          <a:effectLst/>
                          <a:latin typeface="Arial" panose="020B0604020202020204" pitchFamily="34" charset="0"/>
                          <a:cs typeface="Arial" panose="020B0604020202020204" pitchFamily="34" charset="0"/>
                        </a:rPr>
                        <a:t>Qallunaat</a:t>
                      </a:r>
                      <a:r>
                        <a:rPr lang="en-US" sz="900" kern="100">
                          <a:effectLst/>
                          <a:latin typeface="Arial" panose="020B0604020202020204" pitchFamily="34" charset="0"/>
                          <a:cs typeface="Arial" panose="020B0604020202020204" pitchFamily="34" charset="0"/>
                        </a:rPr>
                        <a:t> men, a Qallunaaq woman walking </a:t>
                      </a:r>
                      <a:r>
                        <a:rPr lang="en-US" sz="900" kern="100" err="1">
                          <a:effectLst/>
                          <a:latin typeface="Arial" panose="020B0604020202020204" pitchFamily="34" charset="0"/>
                          <a:cs typeface="Arial" panose="020B0604020202020204" pitchFamily="34" charset="0"/>
                        </a:rPr>
                        <a:t>alon</a:t>
                      </a:r>
                      <a:r>
                        <a:rPr lang="en-US" sz="900" kern="100">
                          <a:effectLst/>
                          <a:latin typeface="Arial" panose="020B0604020202020204" pitchFamily="34" charset="0"/>
                          <a:cs typeface="Arial" panose="020B0604020202020204" pitchFamily="34" charset="0"/>
                        </a:rPr>
                        <a:t> a boardwalk surrounded by Inuit (1934)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Killiniq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IND-MCL-130</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Unknown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0613977"/>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30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Puvirnituq Federal Day School (1960)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891197"/>
                  </a:ext>
                </a:extLst>
              </a:tr>
              <a:tr h="197426">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Inuit women standing in an igloo village. (1951)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A-DES-35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Frère André Chauvel</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6267110"/>
                  </a:ext>
                </a:extLst>
              </a:tr>
              <a:tr h="197426">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Puvirnituq (1959-62)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M-561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4099104"/>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33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Two men and a young boy display a large polar bear skin, that is drying on a stretcher (1902-1904)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Kuujjuaraapik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A-QU-L - 22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 A. Chesterfield</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0252885"/>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Fish drying rack located near the water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Salluit</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1114172"/>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High angle shot of a woman sitting inside a tent, sewing a kamik (1952-1955)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Kangirsuk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40794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Children inside a classroom, with two writing at the blackboard. All students are back on to the camera, either seated at desks, or standing (1953-1954)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Inukjuak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IND-APP-001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Bill Applewhite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5563432"/>
                  </a:ext>
                </a:extLst>
              </a:tr>
              <a:tr h="369928">
                <a:tc>
                  <a:txBody>
                    <a:bodyPr/>
                    <a:lstStyle/>
                    <a:p>
                      <a:pPr algn="ctr">
                        <a:lnSpc>
                          <a:spcPct val="150000"/>
                        </a:lnSpc>
                      </a:pPr>
                      <a:r>
                        <a:rPr lang="fr-CA" sz="900" kern="100">
                          <a:effectLst/>
                          <a:latin typeface="Arial" panose="020B0604020202020204" pitchFamily="34" charset="0"/>
                          <a:cs typeface="Arial" panose="020B0604020202020204" pitchFamily="34" charset="0"/>
                        </a:rPr>
                        <a:t>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Wintertime. Long shot of three children standing outside the Co-op store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064996"/>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37</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Men </a:t>
                      </a:r>
                      <a:r>
                        <a:rPr lang="fr-CA" sz="900" kern="100" err="1">
                          <a:effectLst/>
                          <a:latin typeface="Arial" panose="020B0604020202020204" pitchFamily="34" charset="0"/>
                          <a:cs typeface="Arial" panose="020B0604020202020204" pitchFamily="34" charset="0"/>
                        </a:rPr>
                        <a:t>carving</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with</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soapstone</a:t>
                      </a:r>
                      <a:r>
                        <a:rPr lang="fr-CA" sz="900" kern="100">
                          <a:effectLst/>
                          <a:latin typeface="Arial" panose="020B0604020202020204" pitchFamily="34" charset="0"/>
                          <a:cs typeface="Arial" panose="020B0604020202020204" pitchFamily="34" charset="0"/>
                        </a:rPr>
                        <a:t>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IND-BOU-M-5-024</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4926271"/>
                  </a:ext>
                </a:extLst>
              </a:tr>
              <a:tr h="387919">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0670842"/>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IND-BOU-M-6-006</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1821285"/>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40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Facade of the POV Co-oprerative store. Taamusi Qumaq in the orange jacket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G-01365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8893436"/>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A display of print on table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2862484"/>
                  </a:ext>
                </a:extLst>
              </a:tr>
              <a:tr h="387919">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Nellie </a:t>
                      </a:r>
                      <a:r>
                        <a:rPr lang="en-US" sz="900" kern="100" err="1">
                          <a:effectLst/>
                          <a:latin typeface="Arial" panose="020B0604020202020204" pitchFamily="34" charset="0"/>
                          <a:cs typeface="Arial" panose="020B0604020202020204" pitchFamily="34" charset="0"/>
                        </a:rPr>
                        <a:t>Putuguq</a:t>
                      </a:r>
                      <a:r>
                        <a:rPr lang="en-US" sz="900" kern="100">
                          <a:effectLst/>
                          <a:latin typeface="Arial" panose="020B0604020202020204" pitchFamily="34" charset="0"/>
                          <a:cs typeface="Arial" panose="020B0604020202020204" pitchFamily="34" charset="0"/>
                        </a:rPr>
                        <a:t> wearing a caribou skin </a:t>
                      </a:r>
                      <a:r>
                        <a:rPr lang="en-US" sz="900" kern="100" err="1">
                          <a:effectLst/>
                          <a:latin typeface="Arial" panose="020B0604020202020204" pitchFamily="34" charset="0"/>
                          <a:cs typeface="Arial" panose="020B0604020202020204" pitchFamily="34" charset="0"/>
                        </a:rPr>
                        <a:t>amautik</a:t>
                      </a:r>
                      <a:r>
                        <a:rPr lang="en-US" sz="900" kern="100">
                          <a:effectLst/>
                          <a:latin typeface="Arial" panose="020B0604020202020204" pitchFamily="34" charset="0"/>
                          <a:cs typeface="Arial" panose="020B0604020202020204" pitchFamily="34" charset="0"/>
                        </a:rPr>
                        <a:t> with </a:t>
                      </a:r>
                      <a:r>
                        <a:rPr lang="en-US" sz="900" kern="100" err="1">
                          <a:effectLst/>
                          <a:latin typeface="Arial" panose="020B0604020202020204" pitchFamily="34" charset="0"/>
                          <a:cs typeface="Arial" panose="020B0604020202020204" pitchFamily="34" charset="0"/>
                        </a:rPr>
                        <a:t>coloured</a:t>
                      </a:r>
                      <a:r>
                        <a:rPr lang="en-US" sz="900" kern="100">
                          <a:effectLst/>
                          <a:latin typeface="Arial" panose="020B0604020202020204" pitchFamily="34" charset="0"/>
                          <a:cs typeface="Arial" panose="020B0604020202020204" pitchFamily="34" charset="0"/>
                        </a:rPr>
                        <a:t> beads sewing a caribou skin men’s parka (</a:t>
                      </a:r>
                      <a:r>
                        <a:rPr lang="en-US" sz="900" kern="100" err="1">
                          <a:effectLst/>
                          <a:latin typeface="Arial" panose="020B0604020202020204" pitchFamily="34" charset="0"/>
                          <a:cs typeface="Arial" panose="020B0604020202020204" pitchFamily="34" charset="0"/>
                        </a:rPr>
                        <a:t>atigi</a:t>
                      </a:r>
                      <a:r>
                        <a:rPr lang="en-US" sz="900" kern="100">
                          <a:effectLst/>
                          <a:latin typeface="Arial" panose="020B0604020202020204" pitchFamily="34" charset="0"/>
                          <a:cs typeface="Arial" panose="020B0604020202020204" pitchFamily="34" charset="0"/>
                        </a:rPr>
                        <a:t>) (1971)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IND-BSA-262</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Bernard Saladin d’Augulure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3266232"/>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42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Tamusi Tulugak in front of the Co-operative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G-03182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5278928"/>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43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Kuujjuaq village (1949)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Kuujjuaq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ND-MD-52</a:t>
                      </a: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Maxwell John Dunbar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6592151"/>
                  </a:ext>
                </a:extLst>
              </a:tr>
              <a:tr h="592511">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View of Puvirnituq. Buildings, the school, people walking on the snow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G-01195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Gérald</a:t>
                      </a:r>
                      <a:r>
                        <a:rPr lang="en-US" sz="900" kern="100">
                          <a:effectLst/>
                          <a:latin typeface="Arial" panose="020B0604020202020204" pitchFamily="34" charset="0"/>
                          <a:cs typeface="Arial" panose="020B0604020202020204" pitchFamily="34" charset="0"/>
                        </a:rPr>
                        <a:t>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627341"/>
                  </a:ext>
                </a:extLst>
              </a:tr>
            </a:tbl>
          </a:graphicData>
        </a:graphic>
      </p:graphicFrame>
      <p:sp>
        <p:nvSpPr>
          <p:cNvPr id="5" name="Rectangle 4">
            <a:extLst>
              <a:ext uri="{FF2B5EF4-FFF2-40B4-BE49-F238E27FC236}">
                <a16:creationId xmlns:a16="http://schemas.microsoft.com/office/drawing/2014/main" id="{281EE920-2524-084C-BF45-14621801F911}"/>
              </a:ext>
            </a:extLst>
          </p:cNvPr>
          <p:cNvSpPr/>
          <p:nvPr/>
        </p:nvSpPr>
        <p:spPr>
          <a:xfrm>
            <a:off x="2237772" y="-116137"/>
            <a:ext cx="3916650" cy="923330"/>
          </a:xfrm>
          <a:prstGeom prst="rect">
            <a:avLst/>
          </a:prstGeom>
          <a:noFill/>
        </p:spPr>
        <p:txBody>
          <a:bodyPr wrap="none" lIns="91440" tIns="45720" rIns="91440" bIns="45720">
            <a:spAutoFit/>
          </a:bodyPr>
          <a:lstStyle/>
          <a:p>
            <a:pPr algn="ctr"/>
            <a:r>
              <a:rPr lang="fr-CA" sz="5400" b="0" cap="none" spc="0">
                <a:ln w="0"/>
                <a:solidFill>
                  <a:schemeClr val="tx1"/>
                </a:solidFill>
                <a:effectLst>
                  <a:outerShdw blurRad="38100" dist="19050" dir="2700000" algn="tl" rotWithShape="0">
                    <a:schemeClr val="dk1">
                      <a:alpha val="40000"/>
                    </a:schemeClr>
                  </a:outerShdw>
                </a:effectLst>
              </a:rPr>
              <a:t>Photo </a:t>
            </a:r>
            <a:r>
              <a:rPr lang="fr-CA" sz="5400" b="0" cap="none" spc="0" err="1">
                <a:ln w="0"/>
                <a:solidFill>
                  <a:schemeClr val="tx1"/>
                </a:solidFill>
                <a:effectLst>
                  <a:outerShdw blurRad="38100" dist="19050" dir="2700000" algn="tl" rotWithShape="0">
                    <a:schemeClr val="dk1">
                      <a:alpha val="40000"/>
                    </a:schemeClr>
                  </a:outerShdw>
                </a:effectLst>
              </a:rPr>
              <a:t>credits</a:t>
            </a:r>
            <a:endParaRPr lang="fr-CA" sz="54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64059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DB413C-D5C5-C484-565C-47720CAF7E59}"/>
              </a:ext>
            </a:extLst>
          </p:cNvPr>
          <p:cNvSpPr/>
          <p:nvPr/>
        </p:nvSpPr>
        <p:spPr>
          <a:xfrm>
            <a:off x="2702102" y="-116137"/>
            <a:ext cx="2987997" cy="707886"/>
          </a:xfrm>
          <a:prstGeom prst="rect">
            <a:avLst/>
          </a:prstGeom>
          <a:noFill/>
        </p:spPr>
        <p:txBody>
          <a:bodyPr wrap="none" lIns="91440" tIns="45720" rIns="91440" bIns="45720">
            <a:spAutoFit/>
          </a:bodyPr>
          <a:lstStyle/>
          <a:p>
            <a:pPr algn="ctr"/>
            <a:r>
              <a:rPr lang="fr-CA" sz="4000">
                <a:ln w="0"/>
                <a:effectLst>
                  <a:outerShdw blurRad="38100" dist="19050" dir="2700000" algn="tl" rotWithShape="0">
                    <a:schemeClr val="dk1">
                      <a:alpha val="40000"/>
                    </a:schemeClr>
                  </a:outerShdw>
                </a:effectLst>
              </a:rPr>
              <a:t>Reference </a:t>
            </a:r>
            <a:r>
              <a:rPr lang="fr-CA" sz="4000" err="1">
                <a:ln w="0"/>
                <a:effectLst>
                  <a:outerShdw blurRad="38100" dist="19050" dir="2700000" algn="tl" rotWithShape="0">
                    <a:schemeClr val="dk1">
                      <a:alpha val="40000"/>
                    </a:schemeClr>
                  </a:outerShdw>
                </a:effectLst>
              </a:rPr>
              <a:t>list</a:t>
            </a:r>
            <a:endParaRPr lang="fr-CA" sz="4000" b="0" cap="none" spc="0">
              <a:ln w="0"/>
              <a:solidFill>
                <a:schemeClr val="tx1"/>
              </a:solidFill>
              <a:effectLst>
                <a:outerShdw blurRad="38100" dist="19050" dir="2700000" algn="tl" rotWithShape="0">
                  <a:schemeClr val="dk1">
                    <a:alpha val="40000"/>
                  </a:schemeClr>
                </a:outerShdw>
              </a:effectLst>
            </a:endParaRPr>
          </a:p>
        </p:txBody>
      </p:sp>
      <p:graphicFrame>
        <p:nvGraphicFramePr>
          <p:cNvPr id="4" name="Tableau 3">
            <a:extLst>
              <a:ext uri="{FF2B5EF4-FFF2-40B4-BE49-F238E27FC236}">
                <a16:creationId xmlns:a16="http://schemas.microsoft.com/office/drawing/2014/main" id="{45811AF8-84FE-D6C6-CE3E-B422EFA67A1C}"/>
              </a:ext>
            </a:extLst>
          </p:cNvPr>
          <p:cNvGraphicFramePr>
            <a:graphicFrameLocks noGrp="1"/>
          </p:cNvGraphicFramePr>
          <p:nvPr>
            <p:extLst>
              <p:ext uri="{D42A27DB-BD31-4B8C-83A1-F6EECF244321}">
                <p14:modId xmlns:p14="http://schemas.microsoft.com/office/powerpoint/2010/main" val="623013628"/>
              </p:ext>
            </p:extLst>
          </p:nvPr>
        </p:nvGraphicFramePr>
        <p:xfrm>
          <a:off x="-1" y="530195"/>
          <a:ext cx="9144001" cy="5473595"/>
        </p:xfrm>
        <a:graphic>
          <a:graphicData uri="http://schemas.openxmlformats.org/drawingml/2006/table">
            <a:tbl>
              <a:tblPr firstRow="1" firstCol="1" bandRow="1">
                <a:tableStyleId>{5940675A-B579-460E-94D1-54222C63F5DA}</a:tableStyleId>
              </a:tblPr>
              <a:tblGrid>
                <a:gridCol w="539263">
                  <a:extLst>
                    <a:ext uri="{9D8B030D-6E8A-4147-A177-3AD203B41FA5}">
                      <a16:colId xmlns:a16="http://schemas.microsoft.com/office/drawing/2014/main" val="3407877466"/>
                    </a:ext>
                  </a:extLst>
                </a:gridCol>
                <a:gridCol w="2426676">
                  <a:extLst>
                    <a:ext uri="{9D8B030D-6E8A-4147-A177-3AD203B41FA5}">
                      <a16:colId xmlns:a16="http://schemas.microsoft.com/office/drawing/2014/main" val="3357051825"/>
                    </a:ext>
                  </a:extLst>
                </a:gridCol>
                <a:gridCol w="6178062">
                  <a:extLst>
                    <a:ext uri="{9D8B030D-6E8A-4147-A177-3AD203B41FA5}">
                      <a16:colId xmlns:a16="http://schemas.microsoft.com/office/drawing/2014/main" val="823429614"/>
                    </a:ext>
                  </a:extLst>
                </a:gridCol>
              </a:tblGrid>
              <a:tr h="413056">
                <a:tc gridSpan="3">
                  <a:txBody>
                    <a:bodyPr/>
                    <a:lstStyle/>
                    <a:p>
                      <a:pPr algn="just">
                        <a:lnSpc>
                          <a:spcPct val="150000"/>
                        </a:lnSpc>
                      </a:pPr>
                      <a:r>
                        <a:rPr lang="en-US" sz="800" kern="100" dirty="0">
                          <a:effectLst/>
                        </a:rPr>
                        <a:t>This booklet is based on the knowledge acquired in this thesis: Paul, </a:t>
                      </a:r>
                      <a:r>
                        <a:rPr lang="en-US" sz="800" kern="100" dirty="0" err="1">
                          <a:effectLst/>
                        </a:rPr>
                        <a:t>Véronique</a:t>
                      </a:r>
                      <a:r>
                        <a:rPr lang="en-US" sz="800" kern="100" dirty="0">
                          <a:effectLst/>
                        </a:rPr>
                        <a:t> (2020). </a:t>
                      </a:r>
                      <a:r>
                        <a:rPr lang="fr-CA" sz="800" kern="100" dirty="0">
                          <a:effectLst/>
                        </a:rPr>
                        <a:t>« L'implantation de l'institution scolaire dans les communautés d'</a:t>
                      </a:r>
                      <a:r>
                        <a:rPr lang="fr-CA" sz="800" kern="100" dirty="0" err="1">
                          <a:effectLst/>
                        </a:rPr>
                        <a:t>Ivujivik</a:t>
                      </a:r>
                      <a:r>
                        <a:rPr lang="fr-CA" sz="800" kern="100" dirty="0">
                          <a:effectLst/>
                        </a:rPr>
                        <a:t> et de </a:t>
                      </a:r>
                      <a:r>
                        <a:rPr lang="fr-CA" sz="800" kern="100" dirty="0" err="1">
                          <a:effectLst/>
                        </a:rPr>
                        <a:t>Puvirnituq</a:t>
                      </a:r>
                      <a:r>
                        <a:rPr lang="fr-CA" sz="800" kern="100" dirty="0">
                          <a:effectLst/>
                        </a:rPr>
                        <a:t> au Nunavik : pour une prise en charge locale » Thèse. Montréal (Québec, Canada), Université du Québec à Montréal, Doctorat en histoire. </a:t>
                      </a:r>
                      <a:r>
                        <a:rPr lang="fr-CA" sz="800" kern="100" dirty="0">
                          <a:effectLst/>
                          <a:hlinkClick r:id="rId3"/>
                        </a:rPr>
                        <a:t>https://archipel.uqam.ca/14430/1/D3905.pdf</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46821040"/>
                  </a:ext>
                </a:extLst>
              </a:tr>
              <a:tr h="97674">
                <a:tc>
                  <a:txBody>
                    <a:bodyPr/>
                    <a:lstStyle/>
                    <a:p>
                      <a:pPr algn="ctr">
                        <a:lnSpc>
                          <a:spcPct val="150000"/>
                        </a:lnSpc>
                      </a:pPr>
                      <a:r>
                        <a:rPr lang="fr-CA" sz="800" b="1" kern="100">
                          <a:effectLst/>
                        </a:rPr>
                        <a:t>Page #</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Description</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Source</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565617321"/>
                  </a:ext>
                </a:extLst>
              </a:tr>
              <a:tr h="464446">
                <a:tc>
                  <a:txBody>
                    <a:bodyPr/>
                    <a:lstStyle/>
                    <a:p>
                      <a:pPr algn="ctr">
                        <a:lnSpc>
                          <a:spcPct val="150000"/>
                        </a:lnSpc>
                      </a:pPr>
                      <a:r>
                        <a:rPr lang="fr-CA" sz="800" kern="100">
                          <a:effectLst/>
                        </a:rPr>
                        <a:t>3</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Competencies for 2</a:t>
                      </a:r>
                      <a:r>
                        <a:rPr lang="en-US" sz="800" kern="100" baseline="30000">
                          <a:effectLst/>
                        </a:rPr>
                        <a:t>nd</a:t>
                      </a:r>
                      <a:r>
                        <a:rPr lang="en-US" sz="800" kern="100">
                          <a:effectLst/>
                        </a:rPr>
                        <a:t> cycle in social studies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Social studies (geography, history and </a:t>
                      </a:r>
                      <a:r>
                        <a:rPr lang="en-US" sz="800" kern="100" err="1">
                          <a:effectLst/>
                        </a:rPr>
                        <a:t>citzenship</a:t>
                      </a:r>
                      <a:r>
                        <a:rPr lang="en-US" sz="800" kern="100">
                          <a:effectLst/>
                        </a:rPr>
                        <a:t> program) from the </a:t>
                      </a:r>
                      <a:r>
                        <a:rPr lang="en-US" sz="800" kern="100" err="1">
                          <a:effectLst/>
                        </a:rPr>
                        <a:t>Gouvernement</a:t>
                      </a:r>
                      <a:r>
                        <a:rPr lang="en-US" sz="800" kern="100">
                          <a:effectLst/>
                        </a:rPr>
                        <a:t> du Québec:</a:t>
                      </a:r>
                      <a:endParaRPr lang="fr-CA" sz="800" kern="100">
                        <a:effectLst/>
                      </a:endParaRPr>
                    </a:p>
                    <a:p>
                      <a:pPr algn="just">
                        <a:lnSpc>
                          <a:spcPct val="150000"/>
                        </a:lnSpc>
                      </a:pPr>
                      <a:r>
                        <a:rPr lang="en-US" sz="800" kern="100">
                          <a:effectLst/>
                          <a:hlinkClick r:id="rId4"/>
                        </a:rPr>
                        <a:t>http://</a:t>
                      </a:r>
                      <a:r>
                        <a:rPr lang="en-US" sz="800" kern="100" err="1">
                          <a:effectLst/>
                          <a:hlinkClick r:id="rId4"/>
                        </a:rPr>
                        <a:t>www.education.gouv.qc.ca</a:t>
                      </a:r>
                      <a:r>
                        <a:rPr lang="en-US" sz="800" kern="100">
                          <a:effectLst/>
                          <a:hlinkClick r:id="rId4"/>
                        </a:rPr>
                        <a:t>/</a:t>
                      </a:r>
                      <a:r>
                        <a:rPr lang="en-US" sz="800" kern="100" err="1">
                          <a:effectLst/>
                          <a:hlinkClick r:id="rId4"/>
                        </a:rPr>
                        <a:t>fileadmin</a:t>
                      </a:r>
                      <a:r>
                        <a:rPr lang="en-US" sz="800" kern="100">
                          <a:effectLst/>
                          <a:hlinkClick r:id="rId4"/>
                        </a:rPr>
                        <a:t>/</a:t>
                      </a:r>
                      <a:r>
                        <a:rPr lang="en-US" sz="800" kern="100" err="1">
                          <a:effectLst/>
                          <a:hlinkClick r:id="rId4"/>
                        </a:rPr>
                        <a:t>site_web</a:t>
                      </a:r>
                      <a:r>
                        <a:rPr lang="en-US" sz="800" kern="100">
                          <a:effectLst/>
                          <a:hlinkClick r:id="rId4"/>
                        </a:rPr>
                        <a:t>/documents/education/</a:t>
                      </a:r>
                      <a:r>
                        <a:rPr lang="en-US" sz="800" kern="100" err="1">
                          <a:effectLst/>
                          <a:hlinkClick r:id="rId4"/>
                        </a:rPr>
                        <a:t>jeunes</a:t>
                      </a:r>
                      <a:r>
                        <a:rPr lang="en-US" sz="800" kern="100">
                          <a:effectLst/>
                          <a:hlinkClick r:id="rId4"/>
                        </a:rPr>
                        <a:t>/</a:t>
                      </a:r>
                      <a:r>
                        <a:rPr lang="en-US" sz="800" kern="100" err="1">
                          <a:effectLst/>
                          <a:hlinkClick r:id="rId4"/>
                        </a:rPr>
                        <a:t>pfeq</a:t>
                      </a:r>
                      <a:r>
                        <a:rPr lang="en-US" sz="800" kern="100">
                          <a:effectLst/>
                          <a:hlinkClick r:id="rId4"/>
                        </a:rPr>
                        <a:t>/</a:t>
                      </a:r>
                      <a:r>
                        <a:rPr lang="en-US" sz="800" kern="100" err="1">
                          <a:effectLst/>
                          <a:hlinkClick r:id="rId4"/>
                        </a:rPr>
                        <a:t>PFEQ_univers-social_EN.pdf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002269518"/>
                  </a:ext>
                </a:extLst>
              </a:tr>
              <a:tr h="519607">
                <a:tc>
                  <a:txBody>
                    <a:bodyPr/>
                    <a:lstStyle/>
                    <a:p>
                      <a:pPr algn="ctr">
                        <a:lnSpc>
                          <a:spcPct val="150000"/>
                        </a:lnSpc>
                      </a:pPr>
                      <a:r>
                        <a:rPr lang="fr-CA" sz="800" kern="100">
                          <a:effectLst/>
                        </a:rPr>
                        <a:t>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Canada and Inuit Nunangat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a:t>
                      </a:r>
                      <a:r>
                        <a:rPr lang="en-US" sz="800" kern="100" err="1">
                          <a:effectLst/>
                        </a:rPr>
                        <a:t>Tapiriit</a:t>
                      </a:r>
                      <a:r>
                        <a:rPr lang="en-US" sz="800" kern="100">
                          <a:effectLst/>
                        </a:rPr>
                        <a:t> </a:t>
                      </a:r>
                      <a:r>
                        <a:rPr lang="en-US" sz="800" kern="100" err="1">
                          <a:effectLst/>
                        </a:rPr>
                        <a:t>Kanatami</a:t>
                      </a:r>
                      <a:r>
                        <a:rPr lang="en-US" sz="800" kern="100">
                          <a:effectLst/>
                        </a:rPr>
                        <a:t> (2019). Map 1 : The Four Regions of Inuit </a:t>
                      </a:r>
                      <a:r>
                        <a:rPr lang="en-US" sz="800" kern="100" err="1">
                          <a:effectLst/>
                        </a:rPr>
                        <a:t>Nuangat</a:t>
                      </a:r>
                      <a:r>
                        <a:rPr lang="en-US" sz="800" kern="100">
                          <a:effectLst/>
                        </a:rPr>
                        <a:t>. </a:t>
                      </a:r>
                      <a:r>
                        <a:rPr lang="en-US" sz="800" kern="100">
                          <a:effectLst/>
                          <a:hlinkClick r:id="rId5"/>
                        </a:rPr>
                        <a:t>https://</a:t>
                      </a:r>
                      <a:r>
                        <a:rPr lang="en-US" sz="800" kern="100" err="1">
                          <a:effectLst/>
                          <a:hlinkClick r:id="rId5"/>
                        </a:rPr>
                        <a:t>www.itk.ca</a:t>
                      </a:r>
                      <a:r>
                        <a:rPr lang="en-US" sz="800" kern="100">
                          <a:effectLst/>
                          <a:hlinkClick r:id="rId5"/>
                        </a:rPr>
                        <a:t>/wp-content/uploads/2019/04/ITK-Map-20190118-digital-rgb.pdf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65835134"/>
                  </a:ext>
                </a:extLst>
              </a:tr>
              <a:tr h="199949">
                <a:tc>
                  <a:txBody>
                    <a:bodyPr/>
                    <a:lstStyle/>
                    <a:p>
                      <a:pPr algn="ctr">
                        <a:lnSpc>
                          <a:spcPct val="150000"/>
                        </a:lnSpc>
                      </a:pPr>
                      <a:r>
                        <a:rPr lang="fr-CA" sz="800" kern="100">
                          <a:effectLst/>
                        </a:rPr>
                        <a:t>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Province of Quebec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Province of Quebec, Canada. 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107432702"/>
                  </a:ext>
                </a:extLst>
              </a:tr>
              <a:tr h="0">
                <a:tc rowSpan="2">
                  <a:txBody>
                    <a:bodyPr/>
                    <a:lstStyle/>
                    <a:p>
                      <a:pPr algn="ctr">
                        <a:lnSpc>
                          <a:spcPct val="150000"/>
                        </a:lnSpc>
                      </a:pPr>
                      <a:r>
                        <a:rPr lang="fr-CA" sz="800" kern="100">
                          <a:effectLst/>
                        </a:rPr>
                        <a:t>10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Nunavik in Canada</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Corporation (</a:t>
                      </a:r>
                      <a:r>
                        <a:rPr lang="en-US" sz="800" kern="100" err="1">
                          <a:effectLst/>
                        </a:rPr>
                        <a:t>s.d.</a:t>
                      </a:r>
                      <a:r>
                        <a:rPr lang="en-US" sz="800" kern="100">
                          <a:effectLst/>
                        </a:rPr>
                        <a:t>). Welcome to Nunavik. </a:t>
                      </a:r>
                      <a:r>
                        <a:rPr lang="en-US" sz="800" kern="100">
                          <a:effectLst/>
                          <a:hlinkClick r:id="rId6"/>
                        </a:rPr>
                        <a:t>https://</a:t>
                      </a:r>
                      <a:r>
                        <a:rPr lang="en-US" sz="800" kern="100" err="1">
                          <a:effectLst/>
                          <a:hlinkClick r:id="rId6"/>
                        </a:rPr>
                        <a:t>www.makivik.org</a:t>
                      </a:r>
                      <a:r>
                        <a:rPr lang="en-US" sz="800" kern="100">
                          <a:effectLst/>
                          <a:hlinkClick r:id="rId6"/>
                        </a:rPr>
                        <a:t>/wp-content/uploads/2013/02/</a:t>
                      </a:r>
                      <a:r>
                        <a:rPr lang="en-US" sz="800" kern="100" err="1">
                          <a:effectLst/>
                          <a:hlinkClick r:id="rId6"/>
                        </a:rPr>
                        <a:t>welcome_to_nunavik.gif</a:t>
                      </a:r>
                      <a:endParaRPr lang="fr-CA" sz="800" kern="100">
                        <a:effectLst/>
                      </a:endParaRPr>
                    </a:p>
                    <a:p>
                      <a:pPr indent="449580" algn="just">
                        <a:lnSpc>
                          <a:spcPct val="150000"/>
                        </a:lnSpc>
                      </a:pPr>
                      <a:r>
                        <a:rPr lang="en-US" sz="800" kern="100">
                          <a:effectLst/>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39052318"/>
                  </a:ext>
                </a:extLst>
              </a:tr>
              <a:tr h="261485">
                <a:tc vMerge="1">
                  <a:txBody>
                    <a:bodyPr/>
                    <a:lstStyle/>
                    <a:p>
                      <a:endParaRPr lang="fr-FR"/>
                    </a:p>
                  </a:txBody>
                  <a:tcPr/>
                </a:tc>
                <a:tc>
                  <a:txBody>
                    <a:bodyPr/>
                    <a:lstStyle/>
                    <a:p>
                      <a:pPr algn="just">
                        <a:lnSpc>
                          <a:spcPct val="150000"/>
                        </a:lnSpc>
                      </a:pPr>
                      <a:r>
                        <a:rPr lang="en-US" sz="800" kern="100" dirty="0">
                          <a:effectLst/>
                        </a:rPr>
                        <a:t>Video showing an Inuit map</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Canadian Geographie. (2014). </a:t>
                      </a:r>
                      <a:r>
                        <a:rPr lang="en-US" sz="800" kern="100">
                          <a:effectLst/>
                        </a:rPr>
                        <a:t>Victoria Strait Expedition : Inuit traditional knowledge. Youtube. https://www.youtube.com/watch?v=0YCxBxU6Jmw</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30168945"/>
                  </a:ext>
                </a:extLst>
              </a:tr>
              <a:tr h="413056">
                <a:tc rowSpan="2">
                  <a:txBody>
                    <a:bodyPr/>
                    <a:lstStyle/>
                    <a:p>
                      <a:pPr algn="ctr">
                        <a:lnSpc>
                          <a:spcPct val="150000"/>
                        </a:lnSpc>
                      </a:pPr>
                      <a:r>
                        <a:rPr lang="fr-CA" sz="800" kern="100">
                          <a:effectLst/>
                        </a:rPr>
                        <a:t>11</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Climatic zones in the Province of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 Adam Peterson — Personal work, CC BY-SA 4.0, </a:t>
                      </a:r>
                      <a:r>
                        <a:rPr lang="en-US" sz="800" kern="100">
                          <a:effectLst/>
                          <a:hlinkClick r:id="rId7"/>
                        </a:rPr>
                        <a:t>https://</a:t>
                      </a:r>
                      <a:r>
                        <a:rPr lang="en-US" sz="800" kern="100" err="1">
                          <a:effectLst/>
                          <a:hlinkClick r:id="rId7"/>
                        </a:rPr>
                        <a:t>commons.wikimedia.org</a:t>
                      </a:r>
                      <a:r>
                        <a:rPr lang="en-US" sz="800" kern="100">
                          <a:effectLst/>
                          <a:hlinkClick r:id="rId7"/>
                        </a:rPr>
                        <a:t>/w/</a:t>
                      </a:r>
                      <a:r>
                        <a:rPr lang="en-US" sz="800" kern="100" err="1">
                          <a:effectLst/>
                          <a:hlinkClick r:id="rId7"/>
                        </a:rPr>
                        <a:t>index.php?curid</a:t>
                      </a:r>
                      <a:r>
                        <a:rPr lang="en-US" sz="800" kern="100">
                          <a:effectLst/>
                          <a:hlinkClick r:id="rId7"/>
                        </a:rPr>
                        <a:t>=50647632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864527"/>
                  </a:ext>
                </a:extLst>
              </a:tr>
              <a:tr h="97674">
                <a:tc vMerge="1">
                  <a:txBody>
                    <a:bodyPr/>
                    <a:lstStyle/>
                    <a:p>
                      <a:endParaRPr lang="fr-FR"/>
                    </a:p>
                  </a:txBody>
                  <a:tcPr/>
                </a:tc>
                <a:tc>
                  <a:txBody>
                    <a:bodyPr/>
                    <a:lstStyle/>
                    <a:p>
                      <a:pPr algn="just">
                        <a:lnSpc>
                          <a:spcPct val="150000"/>
                        </a:lnSpc>
                      </a:pPr>
                      <a:r>
                        <a:rPr lang="fr-CA" sz="800" kern="100">
                          <a:effectLst/>
                        </a:rPr>
                        <a:t>Climatic zones photos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Canva Pro</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1609179"/>
                  </a:ext>
                </a:extLst>
              </a:tr>
              <a:tr h="253679">
                <a:tc>
                  <a:txBody>
                    <a:bodyPr/>
                    <a:lstStyle/>
                    <a:p>
                      <a:pPr algn="ctr">
                        <a:lnSpc>
                          <a:spcPct val="150000"/>
                        </a:lnSpc>
                      </a:pPr>
                      <a:r>
                        <a:rPr lang="fr-CA" sz="800" kern="100">
                          <a:effectLst/>
                        </a:rPr>
                        <a:t>13-14-15</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Aspects of society</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RÉCITUS. (s.d.). Guide sur les aspects de société. </a:t>
                      </a:r>
                      <a:r>
                        <a:rPr lang="fr-CA" sz="800" u="sng" kern="100">
                          <a:effectLst/>
                          <a:hlinkClick r:id="rId8"/>
                        </a:rPr>
                        <a:t>https://</a:t>
                      </a:r>
                      <a:r>
                        <a:rPr lang="fr-CA" sz="800" u="sng" kern="100" err="1">
                          <a:effectLst/>
                          <a:hlinkClick r:id="rId8"/>
                        </a:rPr>
                        <a:t>www.recitus.qc.ca</a:t>
                      </a:r>
                      <a:r>
                        <a:rPr lang="fr-CA" sz="800" u="sng" kern="100">
                          <a:effectLst/>
                          <a:hlinkClick r:id="rId8"/>
                        </a:rPr>
                        <a:t>/ressources/primaire/publication/aspects-de-</a:t>
                      </a:r>
                      <a:r>
                        <a:rPr lang="fr-CA" sz="800" u="sng" kern="100" err="1">
                          <a:effectLst/>
                          <a:hlinkClick r:id="rId8"/>
                        </a:rPr>
                        <a:t>societe</a:t>
                      </a:r>
                      <a:r>
                        <a:rPr lang="fr-CA" sz="800" u="sng" kern="100">
                          <a:effectLst/>
                          <a:hlinkClick r:id="rId8"/>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221235607"/>
                  </a:ext>
                </a:extLst>
              </a:tr>
              <a:tr h="519607">
                <a:tc>
                  <a:txBody>
                    <a:bodyPr/>
                    <a:lstStyle/>
                    <a:p>
                      <a:pPr algn="ctr">
                        <a:lnSpc>
                          <a:spcPct val="150000"/>
                        </a:lnSpc>
                      </a:pPr>
                      <a:r>
                        <a:rPr lang="fr-CA" sz="800" kern="100">
                          <a:effectLst/>
                        </a:rPr>
                        <a:t>17</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traditional way of life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Pauktuutit</a:t>
                      </a:r>
                      <a:r>
                        <a:rPr lang="en-US" sz="800" kern="100">
                          <a:effectLst/>
                        </a:rPr>
                        <a:t>. (Inuit Women of Canada). (2006). The Inuit Way : A Guide to Inuit Culture. https://</a:t>
                      </a:r>
                      <a:r>
                        <a:rPr lang="en-US" sz="800" kern="100" err="1">
                          <a:effectLst/>
                        </a:rPr>
                        <a:t>www.relations-inuit.chaire.ulaval.ca</a:t>
                      </a:r>
                      <a:r>
                        <a:rPr lang="en-US" sz="800" kern="100">
                          <a:effectLst/>
                        </a:rPr>
                        <a:t>/sites/relations-</a:t>
                      </a:r>
                      <a:r>
                        <a:rPr lang="en-US" sz="800" kern="100" err="1">
                          <a:effectLst/>
                        </a:rPr>
                        <a:t>inuit.chaire.ulaval.ca</a:t>
                      </a:r>
                      <a:r>
                        <a:rPr lang="en-US" sz="800" kern="100">
                          <a:effectLst/>
                        </a:rPr>
                        <a:t>/files/</a:t>
                      </a:r>
                      <a:r>
                        <a:rPr lang="en-US" sz="800" kern="100" err="1">
                          <a:effectLst/>
                        </a:rPr>
                        <a:t>InuitWay_e.pdf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7196987"/>
                  </a:ext>
                </a:extLst>
              </a:tr>
              <a:tr h="199949">
                <a:tc rowSpan="2">
                  <a:txBody>
                    <a:bodyPr/>
                    <a:lstStyle/>
                    <a:p>
                      <a:pPr algn="ctr">
                        <a:lnSpc>
                          <a:spcPct val="150000"/>
                        </a:lnSpc>
                      </a:pPr>
                      <a:r>
                        <a:rPr lang="fr-CA" sz="800" kern="100">
                          <a:effectLst/>
                        </a:rPr>
                        <a:t>18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The Inuit Circumpolar Region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Society. (2000). Nunavik Maps. </a:t>
                      </a:r>
                      <a:r>
                        <a:rPr lang="en-US" sz="800" kern="100">
                          <a:effectLst/>
                          <a:hlinkClick r:id="rId9"/>
                        </a:rPr>
                        <a:t>https://</a:t>
                      </a:r>
                      <a:r>
                        <a:rPr lang="en-US" sz="800" kern="100" err="1">
                          <a:effectLst/>
                          <a:hlinkClick r:id="rId9"/>
                        </a:rPr>
                        <a:t>www.makivik.org</a:t>
                      </a:r>
                      <a:r>
                        <a:rPr lang="en-US" sz="800" kern="100">
                          <a:effectLst/>
                          <a:hlinkClick r:id="rId9"/>
                        </a:rPr>
                        <a:t>/</a:t>
                      </a:r>
                      <a:r>
                        <a:rPr lang="en-US" sz="800" kern="100" err="1">
                          <a:effectLst/>
                          <a:hlinkClick r:id="rId9"/>
                        </a:rPr>
                        <a:t>nunavik</a:t>
                      </a:r>
                      <a:r>
                        <a:rPr lang="en-US" sz="800" kern="100">
                          <a:effectLst/>
                          <a:hlinkClick r:id="rId9"/>
                        </a:rPr>
                        <a:t>-maps/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97387084"/>
                  </a:ext>
                </a:extLst>
              </a:tr>
              <a:tr h="227545">
                <a:tc vMerge="1">
                  <a:txBody>
                    <a:bodyPr/>
                    <a:lstStyle/>
                    <a:p>
                      <a:endParaRPr lang="fr-FR"/>
                    </a:p>
                  </a:txBody>
                  <a:tcPr/>
                </a:tc>
                <a:tc>
                  <a:txBody>
                    <a:bodyPr/>
                    <a:lstStyle/>
                    <a:p>
                      <a:pPr algn="just">
                        <a:lnSpc>
                          <a:spcPct val="150000"/>
                        </a:lnSpc>
                      </a:pPr>
                      <a:r>
                        <a:rPr lang="en-US" sz="800" kern="100" err="1">
                          <a:effectLst/>
                        </a:rPr>
                        <a:t>Qallunaat</a:t>
                      </a:r>
                      <a:r>
                        <a:rPr lang="en-US" sz="800" kern="100">
                          <a:effectLst/>
                        </a:rPr>
                        <a:t> occupation of the territory in Nouvelle-France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err="1">
                          <a:effectLst/>
                        </a:rPr>
                        <a:t>Nouvelle-France:map-en</a:t>
                      </a:r>
                      <a:r>
                        <a:rPr lang="fr-CA" sz="800" kern="100">
                          <a:effectLst/>
                        </a:rPr>
                        <a:t>. (s.d.). Dans </a:t>
                      </a:r>
                      <a:r>
                        <a:rPr lang="fr-CA" sz="800" kern="100" err="1">
                          <a:effectLst/>
                        </a:rPr>
                        <a:t>Wikimedia</a:t>
                      </a:r>
                      <a:r>
                        <a:rPr lang="fr-CA" sz="800" kern="100">
                          <a:effectLst/>
                        </a:rPr>
                        <a:t> Commons. </a:t>
                      </a:r>
                      <a:r>
                        <a:rPr lang="fr-CA" sz="800" kern="100">
                          <a:effectLst/>
                          <a:hlinkClick r:id="rId10"/>
                        </a:rPr>
                        <a:t>https://</a:t>
                      </a:r>
                      <a:r>
                        <a:rPr lang="fr-CA" sz="800" kern="100" err="1">
                          <a:effectLst/>
                          <a:hlinkClick r:id="rId10"/>
                        </a:rPr>
                        <a:t>commons.wikimedia.org</a:t>
                      </a:r>
                      <a:r>
                        <a:rPr lang="fr-CA" sz="800" kern="100">
                          <a:effectLst/>
                          <a:hlinkClick r:id="rId10"/>
                        </a:rPr>
                        <a:t>/wiki/</a:t>
                      </a:r>
                      <a:r>
                        <a:rPr lang="fr-CA" sz="800" kern="100" err="1">
                          <a:effectLst/>
                          <a:hlinkClick r:id="rId10"/>
                        </a:rPr>
                        <a:t>File:Nouvelle-France_map-en.svg</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20375830"/>
                  </a:ext>
                </a:extLst>
              </a:tr>
              <a:tr h="199949">
                <a:tc>
                  <a:txBody>
                    <a:bodyPr/>
                    <a:lstStyle/>
                    <a:p>
                      <a:pPr algn="ctr">
                        <a:lnSpc>
                          <a:spcPct val="150000"/>
                        </a:lnSpc>
                      </a:pPr>
                      <a:r>
                        <a:rPr lang="fr-CA" sz="800" kern="100">
                          <a:effectLst/>
                        </a:rPr>
                        <a:t>19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Northern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Northern Quebec, Canada.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808795532"/>
                  </a:ext>
                </a:extLst>
              </a:tr>
              <a:tr h="199949">
                <a:tc>
                  <a:txBody>
                    <a:bodyPr/>
                    <a:lstStyle/>
                    <a:p>
                      <a:pPr algn="ctr">
                        <a:lnSpc>
                          <a:spcPct val="150000"/>
                        </a:lnSpc>
                      </a:pPr>
                      <a:r>
                        <a:rPr lang="fr-CA" sz="800" kern="100">
                          <a:effectLst/>
                        </a:rPr>
                        <a:t>20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HBC trading post location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HBC trading post location.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125524779"/>
                  </a:ext>
                </a:extLst>
              </a:tr>
              <a:tr h="199949">
                <a:tc>
                  <a:txBody>
                    <a:bodyPr/>
                    <a:lstStyle/>
                    <a:p>
                      <a:pPr algn="ctr">
                        <a:lnSpc>
                          <a:spcPct val="150000"/>
                        </a:lnSpc>
                      </a:pPr>
                      <a:r>
                        <a:rPr lang="fr-CA" sz="800" kern="100">
                          <a:effectLst/>
                          <a:latin typeface="Arial" panose="020B0604020202020204" pitchFamily="34" charset="0"/>
                          <a:ea typeface="Calibri" panose="020F0502020204030204" pitchFamily="34" charset="0"/>
                          <a:cs typeface="Times New Roman" panose="02020603050405020304" pitchFamily="18" charset="0"/>
                        </a:rPr>
                        <a:t>25</a:t>
                      </a:r>
                    </a:p>
                  </a:txBody>
                  <a:tcPr marL="19960" marR="19960" marT="0" marB="0"/>
                </a:tc>
                <a:tc>
                  <a:txBody>
                    <a:bodyPr/>
                    <a:lstStyle/>
                    <a:p>
                      <a:pPr algn="just">
                        <a:lnSpc>
                          <a:spcPct val="150000"/>
                        </a:lnSpc>
                      </a:pPr>
                      <a:r>
                        <a:rPr lang="fr-CA" sz="800" kern="100" err="1">
                          <a:effectLst/>
                          <a:latin typeface="Arial" panose="020B0604020202020204" pitchFamily="34" charset="0"/>
                          <a:ea typeface="Calibri" panose="020F0502020204030204" pitchFamily="34" charset="0"/>
                          <a:cs typeface="Times New Roman" panose="02020603050405020304" pitchFamily="18" charset="0"/>
                        </a:rPr>
                        <a:t>Stockmarket</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krash</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definition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a:t>Stock exchange. (</a:t>
                      </a:r>
                      <a:r>
                        <a:rPr lang="fr-CA" sz="800" err="1"/>
                        <a:t>n.d</a:t>
                      </a:r>
                      <a:r>
                        <a:rPr lang="fr-CA" sz="800"/>
                        <a:t>.). In </a:t>
                      </a:r>
                      <a:r>
                        <a:rPr lang="fr-CA" sz="800" b="0" i="1"/>
                        <a:t>Britannica.</a:t>
                      </a:r>
                      <a:r>
                        <a:rPr lang="fr-CA" sz="800"/>
                        <a:t> https://</a:t>
                      </a:r>
                      <a:r>
                        <a:rPr lang="fr-CA" sz="800" err="1"/>
                        <a:t>kids.britannica.com</a:t>
                      </a:r>
                      <a:r>
                        <a:rPr lang="fr-CA" sz="800"/>
                        <a:t>/kids/article/stock-exchange/353812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0501006"/>
                  </a:ext>
                </a:extLst>
              </a:tr>
              <a:tr h="455886">
                <a:tc>
                  <a:txBody>
                    <a:bodyPr/>
                    <a:lstStyle/>
                    <a:p>
                      <a:pPr algn="ctr">
                        <a:lnSpc>
                          <a:spcPct val="150000"/>
                        </a:lnSpc>
                      </a:pPr>
                      <a:r>
                        <a:rPr lang="fr-CA" sz="800" kern="100">
                          <a:effectLst/>
                        </a:rPr>
                        <a:t>28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i="0" kern="100">
                          <a:effectLst/>
                        </a:rPr>
                        <a:t>What happened to the dogs?</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l">
                        <a:lnSpc>
                          <a:spcPct val="150000"/>
                        </a:lnSpc>
                      </a:pPr>
                      <a:r>
                        <a:rPr lang="fr-CA" sz="800" i="0" kern="100">
                          <a:effectLst/>
                        </a:rPr>
                        <a:t>Lévesque, F. (2011). Le contrôle des chiens dans trois communautés du Nunavik au milieu du 20e siècle. </a:t>
                      </a:r>
                      <a:r>
                        <a:rPr lang="fr-CA" sz="800" i="1" kern="100">
                          <a:effectLst/>
                        </a:rPr>
                        <a:t>Études/Inuit/Studies</a:t>
                      </a:r>
                      <a:r>
                        <a:rPr lang="fr-CA" sz="800" i="0" kern="100">
                          <a:effectLst/>
                        </a:rPr>
                        <a:t>, 34(2), 149‑166. </a:t>
                      </a:r>
                      <a:r>
                        <a:rPr lang="fr-CA" sz="800" i="0" u="sng" kern="100">
                          <a:effectLst/>
                          <a:hlinkClick r:id="rId12"/>
                        </a:rPr>
                        <a:t>https://doi.org/10.7202/1004074ar</a:t>
                      </a:r>
                      <a:endParaRPr lang="fr-CA" sz="800" i="0" kern="100">
                        <a:effectLst/>
                      </a:endParaRPr>
                    </a:p>
                    <a:p>
                      <a:pPr algn="just">
                        <a:lnSpc>
                          <a:spcPct val="150000"/>
                        </a:lnSpc>
                      </a:pPr>
                      <a:r>
                        <a:rPr lang="fr-CA" sz="800" i="0" kern="100">
                          <a:effectLst/>
                        </a:rPr>
                        <a:t> </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971007091"/>
                  </a:ext>
                </a:extLst>
              </a:tr>
              <a:tr h="199949">
                <a:tc>
                  <a:txBody>
                    <a:bodyPr/>
                    <a:lstStyle/>
                    <a:p>
                      <a:pPr algn="ctr">
                        <a:lnSpc>
                          <a:spcPct val="150000"/>
                        </a:lnSpc>
                      </a:pPr>
                      <a:r>
                        <a:rPr lang="fr-CA" sz="800" kern="100">
                          <a:effectLst/>
                        </a:rPr>
                        <a:t>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Puvirnituq and Ivujivik to Churchill, MB</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dirty="0">
                          <a:effectLst/>
                        </a:rPr>
                        <a:t>Google Earth. (2022). Northern Canada. </a:t>
                      </a:r>
                      <a:r>
                        <a:rPr lang="en-US" sz="800" kern="100" dirty="0">
                          <a:effectLst/>
                          <a:hlinkClick r:id="rId11"/>
                        </a:rPr>
                        <a:t>www.earth.google.com</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17155"/>
                  </a:ext>
                </a:extLst>
              </a:tr>
            </a:tbl>
          </a:graphicData>
        </a:graphic>
      </p:graphicFrame>
    </p:spTree>
    <p:extLst>
      <p:ext uri="{BB962C8B-B14F-4D97-AF65-F5344CB8AC3E}">
        <p14:creationId xmlns:p14="http://schemas.microsoft.com/office/powerpoint/2010/main" val="159770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D5B293E9-87CD-D2EC-D503-C4CED77BC31C}"/>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latin typeface="Open Sans" panose="020B0606030504020204" pitchFamily="34" charset="0"/>
                <a:ea typeface="Open Sans" panose="020B0606030504020204" pitchFamily="34" charset="0"/>
                <a:cs typeface="Open Sans" panose="020B0606030504020204" pitchFamily="34" charset="0"/>
              </a:rPr>
              <a:t>4</a:t>
            </a:r>
          </a:p>
        </p:txBody>
      </p:sp>
      <p:sp>
        <p:nvSpPr>
          <p:cNvPr id="4" name="ZoneTexte 3">
            <a:extLst>
              <a:ext uri="{FF2B5EF4-FFF2-40B4-BE49-F238E27FC236}">
                <a16:creationId xmlns:a16="http://schemas.microsoft.com/office/drawing/2014/main" id="{2CBE20A2-D708-FDBD-DB2D-C3FEA80D0083}"/>
              </a:ext>
            </a:extLst>
          </p:cNvPr>
          <p:cNvSpPr txBox="1"/>
          <p:nvPr/>
        </p:nvSpPr>
        <p:spPr>
          <a:xfrm>
            <a:off x="1819121" y="140677"/>
            <a:ext cx="5014194" cy="769441"/>
          </a:xfrm>
          <a:prstGeom prst="rect">
            <a:avLst/>
          </a:prstGeom>
          <a:noFill/>
        </p:spPr>
        <p:txBody>
          <a:bodyPr wrap="none" rtlCol="0">
            <a:spAutoFit/>
          </a:bodyPr>
          <a:lstStyle/>
          <a:p>
            <a:pPr algn="ctr"/>
            <a:r>
              <a:rPr lang="fr-FR" sz="4400" b="1">
                <a:latin typeface="Open Sans" panose="020B0606030504020204" pitchFamily="34" charset="0"/>
                <a:ea typeface="Open Sans" panose="020B0606030504020204" pitchFamily="34" charset="0"/>
                <a:cs typeface="Open Sans" panose="020B0606030504020204" pitchFamily="34" charset="0"/>
              </a:rPr>
              <a:t>Table of contents</a:t>
            </a:r>
          </a:p>
        </p:txBody>
      </p:sp>
      <p:graphicFrame>
        <p:nvGraphicFramePr>
          <p:cNvPr id="6" name="Tableau 6">
            <a:extLst>
              <a:ext uri="{FF2B5EF4-FFF2-40B4-BE49-F238E27FC236}">
                <a16:creationId xmlns:a16="http://schemas.microsoft.com/office/drawing/2014/main" id="{70B32AAB-8084-23C2-47A1-28AA5B559C1E}"/>
              </a:ext>
            </a:extLst>
          </p:cNvPr>
          <p:cNvGraphicFramePr>
            <a:graphicFrameLocks noGrp="1"/>
          </p:cNvGraphicFramePr>
          <p:nvPr>
            <p:extLst>
              <p:ext uri="{D42A27DB-BD31-4B8C-83A1-F6EECF244321}">
                <p14:modId xmlns:p14="http://schemas.microsoft.com/office/powerpoint/2010/main" val="802525490"/>
              </p:ext>
            </p:extLst>
          </p:nvPr>
        </p:nvGraphicFramePr>
        <p:xfrm>
          <a:off x="66132" y="1106501"/>
          <a:ext cx="9011736" cy="5013394"/>
        </p:xfrm>
        <a:graphic>
          <a:graphicData uri="http://schemas.openxmlformats.org/drawingml/2006/table">
            <a:tbl>
              <a:tblPr firstRow="1" bandRow="1">
                <a:tableStyleId>{5FD0F851-EC5A-4D38-B0AD-8093EC10F338}</a:tableStyleId>
              </a:tblPr>
              <a:tblGrid>
                <a:gridCol w="6380043">
                  <a:extLst>
                    <a:ext uri="{9D8B030D-6E8A-4147-A177-3AD203B41FA5}">
                      <a16:colId xmlns:a16="http://schemas.microsoft.com/office/drawing/2014/main" val="1522698194"/>
                    </a:ext>
                  </a:extLst>
                </a:gridCol>
                <a:gridCol w="2631693">
                  <a:extLst>
                    <a:ext uri="{9D8B030D-6E8A-4147-A177-3AD203B41FA5}">
                      <a16:colId xmlns:a16="http://schemas.microsoft.com/office/drawing/2014/main" val="409169643"/>
                    </a:ext>
                  </a:extLst>
                </a:gridCol>
              </a:tblGrid>
              <a:tr h="331623">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Content</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Slide #</a:t>
                      </a:r>
                    </a:p>
                  </a:txBody>
                  <a:tcPr/>
                </a:tc>
                <a:extLst>
                  <a:ext uri="{0D108BD9-81ED-4DB2-BD59-A6C34878D82A}">
                    <a16:rowId xmlns:a16="http://schemas.microsoft.com/office/drawing/2014/main" val="1779004713"/>
                  </a:ext>
                </a:extLst>
              </a:tr>
              <a:tr h="331623">
                <a:tc>
                  <a:txBody>
                    <a:bodyPr/>
                    <a:lstStyle/>
                    <a:p>
                      <a:pPr marL="0" marR="0" lvl="0" indent="0" algn="l" defTabSz="857240" rtl="0" eaLnBrk="1" fontAlgn="auto" latinLnBrk="0" hangingPunct="1">
                        <a:lnSpc>
                          <a:spcPct val="100000"/>
                        </a:lnSpc>
                        <a:spcBef>
                          <a:spcPts val="0"/>
                        </a:spcBef>
                        <a:spcAft>
                          <a:spcPts val="0"/>
                        </a:spcAft>
                        <a:buClrTx/>
                        <a:buSzTx/>
                        <a:buFontTx/>
                        <a:buNone/>
                        <a:tabLst/>
                        <a:defRPr/>
                      </a:pPr>
                      <a:r>
                        <a:rPr lang="fr-FR" sz="1600">
                          <a:latin typeface="Open Sans" panose="020B0606030504020204" pitchFamily="34" charset="0"/>
                          <a:ea typeface="Open Sans" panose="020B0606030504020204" pitchFamily="34" charset="0"/>
                          <a:cs typeface="Open Sans" panose="020B0606030504020204" pitchFamily="34" charset="0"/>
                        </a:rPr>
                        <a:t>Introduction</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1 to 4</a:t>
                      </a:r>
                    </a:p>
                  </a:txBody>
                  <a:tcPr/>
                </a:tc>
                <a:extLst>
                  <a:ext uri="{0D108BD9-81ED-4DB2-BD59-A6C34878D82A}">
                    <a16:rowId xmlns:a16="http://schemas.microsoft.com/office/drawing/2014/main" val="1464734886"/>
                  </a:ext>
                </a:extLst>
              </a:tr>
              <a:tr h="331623">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History and Geography techniques</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5 to 15</a:t>
                      </a:r>
                    </a:p>
                  </a:txBody>
                  <a:tcPr/>
                </a:tc>
                <a:extLst>
                  <a:ext uri="{0D108BD9-81ED-4DB2-BD59-A6C34878D82A}">
                    <a16:rowId xmlns:a16="http://schemas.microsoft.com/office/drawing/2014/main" val="4039030792"/>
                  </a:ext>
                </a:extLst>
              </a:tr>
              <a:tr h="566044">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Chapter 1: Up until 1830’s, what was the Inuit way of life?</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16 to 18</a:t>
                      </a:r>
                    </a:p>
                  </a:txBody>
                  <a:tcPr/>
                </a:tc>
                <a:extLst>
                  <a:ext uri="{0D108BD9-81ED-4DB2-BD59-A6C34878D82A}">
                    <a16:rowId xmlns:a16="http://schemas.microsoft.com/office/drawing/2014/main" val="2692721824"/>
                  </a:ext>
                </a:extLst>
              </a:tr>
              <a:tr h="806355">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Chapter 2: Between 1830 and the 1900s, what changed with the Hudson’s Bay Company’s establishment?</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19 to 23</a:t>
                      </a:r>
                    </a:p>
                  </a:txBody>
                  <a:tcPr/>
                </a:tc>
                <a:extLst>
                  <a:ext uri="{0D108BD9-81ED-4DB2-BD59-A6C34878D82A}">
                    <a16:rowId xmlns:a16="http://schemas.microsoft.com/office/drawing/2014/main" val="187066155"/>
                  </a:ext>
                </a:extLst>
              </a:tr>
              <a:tr h="806355">
                <a:tc>
                  <a:txBody>
                    <a:bodyPr/>
                    <a:lstStyle/>
                    <a:p>
                      <a:r>
                        <a:rPr lang="en-CA" sz="1600" noProof="0" dirty="0">
                          <a:latin typeface="Open Sans" panose="020B0606030504020204" pitchFamily="34" charset="0"/>
                          <a:ea typeface="Open Sans" panose="020B0606030504020204" pitchFamily="34" charset="0"/>
                          <a:cs typeface="Open Sans" panose="020B0606030504020204" pitchFamily="34" charset="0"/>
                        </a:rPr>
                        <a:t>Chapter 3: Between 1900 and the 1950’s, what changed when the missionaries arrived and how did Inuit </a:t>
                      </a:r>
                      <a:r>
                        <a:rPr lang="en-CA" sz="1600" noProof="0" dirty="0" err="1">
                          <a:latin typeface="Open Sans" panose="020B0606030504020204" pitchFamily="34" charset="0"/>
                          <a:ea typeface="Open Sans" panose="020B0606030504020204" pitchFamily="34" charset="0"/>
                          <a:cs typeface="Open Sans" panose="020B0606030504020204" pitchFamily="34" charset="0"/>
                        </a:rPr>
                        <a:t>sedentarized</a:t>
                      </a:r>
                      <a:r>
                        <a:rPr lang="en-CA" sz="1600" noProof="0" dirty="0">
                          <a:latin typeface="Open Sans" panose="020B0606030504020204" pitchFamily="34" charset="0"/>
                          <a:ea typeface="Open Sans" panose="020B0606030504020204" pitchFamily="34" charset="0"/>
                          <a:cs typeface="Open Sans" panose="020B0606030504020204" pitchFamily="34" charset="0"/>
                        </a:rPr>
                        <a:t>?</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24 to 29</a:t>
                      </a:r>
                    </a:p>
                  </a:txBody>
                  <a:tcPr/>
                </a:tc>
                <a:extLst>
                  <a:ext uri="{0D108BD9-81ED-4DB2-BD59-A6C34878D82A}">
                    <a16:rowId xmlns:a16="http://schemas.microsoft.com/office/drawing/2014/main" val="2950161767"/>
                  </a:ext>
                </a:extLst>
              </a:tr>
              <a:tr h="566044">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Chapter 4: Between the 1950’s and the 1980’s, how did Inuit start attending school?</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30 to 35</a:t>
                      </a:r>
                    </a:p>
                  </a:txBody>
                  <a:tcPr/>
                </a:tc>
                <a:extLst>
                  <a:ext uri="{0D108BD9-81ED-4DB2-BD59-A6C34878D82A}">
                    <a16:rowId xmlns:a16="http://schemas.microsoft.com/office/drawing/2014/main" val="1152729741"/>
                  </a:ext>
                </a:extLst>
              </a:tr>
              <a:tr h="566044">
                <a:tc>
                  <a:txBody>
                    <a:bodyPr/>
                    <a:lstStyle/>
                    <a:p>
                      <a:r>
                        <a:rPr lang="en-CA" sz="1600" noProof="0" dirty="0">
                          <a:latin typeface="Open Sans" panose="020B0606030504020204" pitchFamily="34" charset="0"/>
                          <a:ea typeface="Open Sans" panose="020B0606030504020204" pitchFamily="34" charset="0"/>
                          <a:cs typeface="Open Sans" panose="020B0606030504020204" pitchFamily="34" charset="0"/>
                        </a:rPr>
                        <a:t>Chapter 5: Between 1953 and the 1980’s, how were the co-op created?</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36 to 41</a:t>
                      </a:r>
                    </a:p>
                  </a:txBody>
                  <a:tcPr/>
                </a:tc>
                <a:extLst>
                  <a:ext uri="{0D108BD9-81ED-4DB2-BD59-A6C34878D82A}">
                    <a16:rowId xmlns:a16="http://schemas.microsoft.com/office/drawing/2014/main" val="2425819823"/>
                  </a:ext>
                </a:extLst>
              </a:tr>
              <a:tr h="331623">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Conclusion</a:t>
                      </a:r>
                    </a:p>
                  </a:txBody>
                  <a:tcPr/>
                </a:tc>
                <a:tc>
                  <a:txBody>
                    <a:bodyPr/>
                    <a:lstStyle/>
                    <a:p>
                      <a:r>
                        <a:rPr lang="fr-FR" sz="1600">
                          <a:latin typeface="Open Sans" panose="020B0606030504020204" pitchFamily="34" charset="0"/>
                          <a:ea typeface="Open Sans" panose="020B0606030504020204" pitchFamily="34" charset="0"/>
                          <a:cs typeface="Open Sans" panose="020B0606030504020204" pitchFamily="34" charset="0"/>
                        </a:rPr>
                        <a:t>42 to 43</a:t>
                      </a:r>
                    </a:p>
                  </a:txBody>
                  <a:tcPr/>
                </a:tc>
                <a:extLst>
                  <a:ext uri="{0D108BD9-81ED-4DB2-BD59-A6C34878D82A}">
                    <a16:rowId xmlns:a16="http://schemas.microsoft.com/office/drawing/2014/main" val="1974586955"/>
                  </a:ext>
                </a:extLst>
              </a:tr>
              <a:tr h="331623">
                <a:tc>
                  <a:txBody>
                    <a:bodyPr/>
                    <a:lstStyle/>
                    <a:p>
                      <a:r>
                        <a:rPr lang="en-CA" sz="1600" noProof="0">
                          <a:latin typeface="Open Sans" panose="020B0606030504020204" pitchFamily="34" charset="0"/>
                          <a:ea typeface="Open Sans" panose="020B0606030504020204" pitchFamily="34" charset="0"/>
                          <a:cs typeface="Open Sans" panose="020B0606030504020204" pitchFamily="34" charset="0"/>
                        </a:rPr>
                        <a:t>Reference list</a:t>
                      </a:r>
                    </a:p>
                  </a:txBody>
                  <a:tcPr/>
                </a:tc>
                <a:tc>
                  <a:txBody>
                    <a:bodyPr/>
                    <a:lstStyle/>
                    <a:p>
                      <a:r>
                        <a:rPr lang="fr-FR" sz="1600" dirty="0">
                          <a:latin typeface="Open Sans" panose="020B0606030504020204" pitchFamily="34" charset="0"/>
                          <a:ea typeface="Open Sans" panose="020B0606030504020204" pitchFamily="34" charset="0"/>
                          <a:cs typeface="Open Sans" panose="020B0606030504020204" pitchFamily="34" charset="0"/>
                        </a:rPr>
                        <a:t>44 to 46</a:t>
                      </a:r>
                    </a:p>
                  </a:txBody>
                  <a:tcPr/>
                </a:tc>
                <a:extLst>
                  <a:ext uri="{0D108BD9-81ED-4DB2-BD59-A6C34878D82A}">
                    <a16:rowId xmlns:a16="http://schemas.microsoft.com/office/drawing/2014/main" val="2727248592"/>
                  </a:ext>
                </a:extLst>
              </a:tr>
            </a:tbl>
          </a:graphicData>
        </a:graphic>
      </p:graphicFrame>
    </p:spTree>
    <p:extLst>
      <p:ext uri="{BB962C8B-B14F-4D97-AF65-F5344CB8AC3E}">
        <p14:creationId xmlns:p14="http://schemas.microsoft.com/office/powerpoint/2010/main" val="277570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8736" y="88991"/>
            <a:ext cx="7639524" cy="805104"/>
          </a:xfrm>
          <a:prstGeom prst="rect">
            <a:avLst/>
          </a:prstGeom>
        </p:spPr>
      </p:pic>
      <p:pic>
        <p:nvPicPr>
          <p:cNvPr id="4" name="Picture 4"/>
          <p:cNvPicPr>
            <a:picLocks noChangeAspect="1"/>
          </p:cNvPicPr>
          <p:nvPr/>
        </p:nvPicPr>
        <p:blipFill>
          <a:blip r:embed="rId5"/>
          <a:srcRect/>
          <a:stretch>
            <a:fillRect/>
          </a:stretch>
        </p:blipFill>
        <p:spPr>
          <a:xfrm>
            <a:off x="7938952" y="102472"/>
            <a:ext cx="1156682" cy="1156682"/>
          </a:xfrm>
          <a:prstGeom prst="rect">
            <a:avLst/>
          </a:prstGeom>
        </p:spPr>
      </p:pic>
      <p:grpSp>
        <p:nvGrpSpPr>
          <p:cNvPr id="5" name="Group 5"/>
          <p:cNvGrpSpPr/>
          <p:nvPr/>
        </p:nvGrpSpPr>
        <p:grpSpPr>
          <a:xfrm>
            <a:off x="1" y="4641745"/>
            <a:ext cx="9143999" cy="2216256"/>
            <a:chOff x="-1145472" y="0"/>
            <a:chExt cx="8215119" cy="1373819"/>
          </a:xfrm>
        </p:grpSpPr>
        <p:sp>
          <p:nvSpPr>
            <p:cNvPr id="6" name="Freeform 6"/>
            <p:cNvSpPr/>
            <p:nvPr/>
          </p:nvSpPr>
          <p:spPr>
            <a:xfrm>
              <a:off x="-1145472" y="0"/>
              <a:ext cx="8215119" cy="1373819"/>
            </a:xfrm>
            <a:custGeom>
              <a:avLst/>
              <a:gdLst/>
              <a:ahLst/>
              <a:cxnLst/>
              <a:rect l="l" t="t" r="r" b="b"/>
              <a:pathLst>
                <a:path w="5914362" h="1305240">
                  <a:moveTo>
                    <a:pt x="0" y="0"/>
                  </a:moveTo>
                  <a:lnTo>
                    <a:pt x="5914362" y="0"/>
                  </a:lnTo>
                  <a:lnTo>
                    <a:pt x="5914362" y="1305240"/>
                  </a:lnTo>
                  <a:lnTo>
                    <a:pt x="0" y="1305240"/>
                  </a:lnTo>
                  <a:close/>
                </a:path>
              </a:pathLst>
            </a:custGeom>
            <a:solidFill>
              <a:srgbClr val="F7FBFF"/>
            </a:solidFill>
            <a:ln w="34925">
              <a:solidFill>
                <a:schemeClr val="tx1"/>
              </a:solidFill>
            </a:ln>
          </p:spPr>
          <p:txBody>
            <a:bodyPr/>
            <a:lstStyle/>
            <a:p>
              <a:endParaRPr lang="fr-CA"/>
            </a:p>
          </p:txBody>
        </p:sp>
      </p:grpSp>
      <p:sp>
        <p:nvSpPr>
          <p:cNvPr id="7" name="TextBox 7"/>
          <p:cNvSpPr txBox="1"/>
          <p:nvPr/>
        </p:nvSpPr>
        <p:spPr>
          <a:xfrm>
            <a:off x="206974" y="894095"/>
            <a:ext cx="7442839" cy="3425553"/>
          </a:xfrm>
          <a:prstGeom prst="rect">
            <a:avLst/>
          </a:prstGeom>
        </p:spPr>
        <p:txBody>
          <a:bodyPr wrap="square" lIns="0" tIns="0" rIns="0" bIns="0" rtlCol="0" anchor="t">
            <a:spAutoFit/>
          </a:bodyPr>
          <a:lstStyle/>
          <a:p>
            <a:pPr marL="321465" indent="-321465" algn="just">
              <a:lnSpc>
                <a:spcPct val="150000"/>
              </a:lnSpc>
              <a:buFont typeface="+mj-lt"/>
              <a:buAutoNum type="arabicPeriod"/>
            </a:pPr>
            <a:r>
              <a:rPr lang="en-US" sz="1500" dirty="0">
                <a:solidFill>
                  <a:srgbClr val="000000"/>
                </a:solidFill>
                <a:latin typeface="Open Sans"/>
              </a:rPr>
              <a:t>When I was 5 years old, my </a:t>
            </a:r>
            <a:r>
              <a:rPr lang="en-US" sz="1500" dirty="0" err="1">
                <a:solidFill>
                  <a:srgbClr val="000000"/>
                </a:solidFill>
                <a:latin typeface="Open Sans"/>
              </a:rPr>
              <a:t>favourite</a:t>
            </a:r>
            <a:r>
              <a:rPr lang="en-US" sz="1500" dirty="0">
                <a:solidFill>
                  <a:srgbClr val="000000"/>
                </a:solidFill>
                <a:latin typeface="Open Sans"/>
              </a:rPr>
              <a:t> activity was to : </a:t>
            </a:r>
            <a:r>
              <a:rPr lang="en-US" sz="1500" i="1" u="sng" dirty="0">
                <a:solidFill>
                  <a:srgbClr val="C00000"/>
                </a:solidFill>
                <a:latin typeface="Open Sans"/>
              </a:rPr>
              <a:t>personal response</a:t>
            </a:r>
            <a:endParaRPr lang="en-US" sz="1500" u="sng" dirty="0">
              <a:solidFill>
                <a:srgbClr val="C00000"/>
              </a:solidFill>
              <a:latin typeface="Open Sans"/>
            </a:endParaRPr>
          </a:p>
          <a:p>
            <a:pPr marL="321465" indent="-321465" algn="just">
              <a:lnSpc>
                <a:spcPct val="150000"/>
              </a:lnSpc>
              <a:buFont typeface="+mj-lt"/>
              <a:buAutoNum type="arabicPeriod"/>
            </a:pPr>
            <a:r>
              <a:rPr lang="en-US" sz="1500" dirty="0">
                <a:solidFill>
                  <a:srgbClr val="000000"/>
                </a:solidFill>
                <a:latin typeface="Open Sans"/>
              </a:rPr>
              <a:t>Today, my </a:t>
            </a:r>
            <a:r>
              <a:rPr lang="en-US" sz="1500" dirty="0" err="1">
                <a:solidFill>
                  <a:srgbClr val="000000"/>
                </a:solidFill>
                <a:latin typeface="Open Sans"/>
              </a:rPr>
              <a:t>favourite</a:t>
            </a:r>
            <a:r>
              <a:rPr lang="en-US" sz="1500" dirty="0">
                <a:solidFill>
                  <a:srgbClr val="000000"/>
                </a:solidFill>
                <a:latin typeface="Open Sans"/>
              </a:rPr>
              <a:t> activity is to: </a:t>
            </a:r>
            <a:r>
              <a:rPr lang="en-US" sz="1500" i="1" u="sng" dirty="0">
                <a:solidFill>
                  <a:srgbClr val="C00000"/>
                </a:solidFill>
                <a:latin typeface="Open Sans"/>
              </a:rPr>
              <a:t>personal response </a:t>
            </a:r>
          </a:p>
          <a:p>
            <a:pPr marL="321465" indent="-321465" algn="just">
              <a:lnSpc>
                <a:spcPct val="150000"/>
              </a:lnSpc>
              <a:buFont typeface="+mj-lt"/>
              <a:buAutoNum type="arabicPeriod"/>
            </a:pPr>
            <a:r>
              <a:rPr lang="en-US" sz="1500" dirty="0">
                <a:solidFill>
                  <a:srgbClr val="000000"/>
                </a:solidFill>
                <a:latin typeface="Open Sans"/>
              </a:rPr>
              <a:t>In my class last year, we were </a:t>
            </a:r>
            <a:r>
              <a:rPr lang="en-US" sz="1500" i="1" u="sng" dirty="0">
                <a:solidFill>
                  <a:srgbClr val="C00000"/>
                </a:solidFill>
                <a:latin typeface="Open Sans"/>
              </a:rPr>
              <a:t>personal response</a:t>
            </a:r>
            <a:r>
              <a:rPr lang="en-US" sz="1500" u="sng" dirty="0">
                <a:solidFill>
                  <a:srgbClr val="000000"/>
                </a:solidFill>
                <a:latin typeface="Open Sans"/>
              </a:rPr>
              <a:t> </a:t>
            </a:r>
            <a:r>
              <a:rPr lang="en-US" sz="1500" dirty="0">
                <a:solidFill>
                  <a:srgbClr val="000000"/>
                </a:solidFill>
                <a:latin typeface="Open Sans"/>
              </a:rPr>
              <a:t>students.</a:t>
            </a:r>
          </a:p>
          <a:p>
            <a:pPr marL="321465" indent="-321465" algn="just">
              <a:lnSpc>
                <a:spcPct val="150000"/>
              </a:lnSpc>
              <a:buFont typeface="+mj-lt"/>
              <a:buAutoNum type="arabicPeriod"/>
            </a:pPr>
            <a:r>
              <a:rPr lang="en-US" sz="1500" dirty="0">
                <a:solidFill>
                  <a:srgbClr val="000000"/>
                </a:solidFill>
                <a:latin typeface="Open Sans"/>
              </a:rPr>
              <a:t>In my class this year, there are </a:t>
            </a:r>
            <a:r>
              <a:rPr lang="en-US" sz="1500" i="1" u="sng" dirty="0">
                <a:solidFill>
                  <a:srgbClr val="C00000"/>
                </a:solidFill>
                <a:latin typeface="Open Sans"/>
              </a:rPr>
              <a:t>personal response </a:t>
            </a:r>
            <a:r>
              <a:rPr lang="en-US" sz="1500" dirty="0">
                <a:solidFill>
                  <a:srgbClr val="000000"/>
                </a:solidFill>
                <a:latin typeface="Open Sans"/>
              </a:rPr>
              <a:t>students.</a:t>
            </a:r>
          </a:p>
          <a:p>
            <a:pPr marL="321465" indent="-321465" algn="just">
              <a:lnSpc>
                <a:spcPct val="150000"/>
              </a:lnSpc>
              <a:buFont typeface="+mj-lt"/>
              <a:buAutoNum type="arabicPeriod"/>
            </a:pPr>
            <a:r>
              <a:rPr lang="en-US" sz="1500" dirty="0">
                <a:solidFill>
                  <a:srgbClr val="000000"/>
                </a:solidFill>
                <a:latin typeface="Open Sans"/>
              </a:rPr>
              <a:t>My birthday is on: </a:t>
            </a:r>
            <a:r>
              <a:rPr lang="en-US" sz="1500" i="1" u="sng" dirty="0">
                <a:solidFill>
                  <a:srgbClr val="C00000"/>
                </a:solidFill>
                <a:latin typeface="Open Sans"/>
              </a:rPr>
              <a:t>personal response </a:t>
            </a:r>
          </a:p>
          <a:p>
            <a:pPr marL="321465" indent="-321465" algn="just">
              <a:lnSpc>
                <a:spcPct val="150000"/>
              </a:lnSpc>
              <a:buFont typeface="+mj-lt"/>
              <a:buAutoNum type="arabicPeriod"/>
            </a:pPr>
            <a:r>
              <a:rPr lang="en-US" sz="1500" dirty="0">
                <a:solidFill>
                  <a:srgbClr val="000000"/>
                </a:solidFill>
                <a:latin typeface="Open Sans"/>
              </a:rPr>
              <a:t>My best friend's birthday is on : </a:t>
            </a:r>
            <a:r>
              <a:rPr lang="en-US" sz="1500" i="1" u="sng" dirty="0">
                <a:solidFill>
                  <a:srgbClr val="C00000"/>
                </a:solidFill>
                <a:latin typeface="Open Sans"/>
              </a:rPr>
              <a:t>personal response</a:t>
            </a:r>
            <a:endParaRPr lang="en-US" sz="1500" u="sng" dirty="0">
              <a:solidFill>
                <a:srgbClr val="000000"/>
              </a:solidFill>
              <a:latin typeface="Open Sans"/>
            </a:endParaRPr>
          </a:p>
          <a:p>
            <a:pPr marL="321465" indent="-321465" algn="just">
              <a:lnSpc>
                <a:spcPct val="150000"/>
              </a:lnSpc>
              <a:buFont typeface="+mj-lt"/>
              <a:buAutoNum type="arabicPeriod"/>
            </a:pPr>
            <a:r>
              <a:rPr lang="en-US" sz="1500" dirty="0">
                <a:solidFill>
                  <a:srgbClr val="000000"/>
                </a:solidFill>
                <a:latin typeface="Open Sans"/>
              </a:rPr>
              <a:t>There are </a:t>
            </a:r>
            <a:r>
              <a:rPr lang="en-US" sz="1500" i="1" u="sng" dirty="0">
                <a:solidFill>
                  <a:srgbClr val="C00000"/>
                </a:solidFill>
                <a:latin typeface="Open Sans"/>
              </a:rPr>
              <a:t>personal response </a:t>
            </a:r>
            <a:r>
              <a:rPr lang="en-US" sz="1500" dirty="0">
                <a:solidFill>
                  <a:srgbClr val="000000"/>
                </a:solidFill>
                <a:latin typeface="Open Sans"/>
              </a:rPr>
              <a:t>months between my birthday and his/her birthday.</a:t>
            </a:r>
          </a:p>
          <a:p>
            <a:pPr marL="321465" indent="-321465" algn="just">
              <a:lnSpc>
                <a:spcPct val="150000"/>
              </a:lnSpc>
              <a:buFont typeface="+mj-lt"/>
              <a:buAutoNum type="arabicPeriod"/>
            </a:pPr>
            <a:r>
              <a:rPr lang="en-US" sz="1500" dirty="0">
                <a:solidFill>
                  <a:srgbClr val="000000"/>
                </a:solidFill>
                <a:latin typeface="Open Sans"/>
              </a:rPr>
              <a:t>Draw the route from the school to your house in the section below.</a:t>
            </a:r>
          </a:p>
          <a:p>
            <a:pPr marL="321469" indent="-321469" algn="just">
              <a:lnSpc>
                <a:spcPct val="150000"/>
              </a:lnSpc>
              <a:buFont typeface="+mj-lt"/>
              <a:buAutoNum type="arabicPeriod" startAt="9"/>
            </a:pPr>
            <a:r>
              <a:rPr lang="en-US" sz="1500" dirty="0">
                <a:solidFill>
                  <a:srgbClr val="000000"/>
                </a:solidFill>
                <a:latin typeface="Open Sans"/>
              </a:rPr>
              <a:t>In which direction is your house located relative to the school?</a:t>
            </a:r>
          </a:p>
          <a:p>
            <a:pPr algn="ctr">
              <a:lnSpc>
                <a:spcPct val="150000"/>
              </a:lnSpc>
            </a:pPr>
            <a:r>
              <a:rPr lang="en-US" sz="1500" dirty="0">
                <a:solidFill>
                  <a:srgbClr val="000000"/>
                </a:solidFill>
                <a:latin typeface="Open Sans"/>
              </a:rPr>
              <a:t> N ____ E ____ S ____ W____</a:t>
            </a:r>
          </a:p>
        </p:txBody>
      </p:sp>
      <p:pic>
        <p:nvPicPr>
          <p:cNvPr id="13" name="Picture 13"/>
          <p:cNvPicPr>
            <a:picLocks noChangeAspect="1"/>
          </p:cNvPicPr>
          <p:nvPr/>
        </p:nvPicPr>
        <p:blipFill>
          <a:blip r:embed="rId6"/>
          <a:srcRect/>
          <a:stretch>
            <a:fillRect/>
          </a:stretch>
        </p:blipFill>
        <p:spPr>
          <a:xfrm>
            <a:off x="8056203" y="1915863"/>
            <a:ext cx="784115" cy="2067211"/>
          </a:xfrm>
          <a:prstGeom prst="rect">
            <a:avLst/>
          </a:prstGeom>
        </p:spPr>
      </p:pic>
      <p:pic>
        <p:nvPicPr>
          <p:cNvPr id="14" name="Picture 14"/>
          <p:cNvPicPr>
            <a:picLocks noChangeAspect="1"/>
          </p:cNvPicPr>
          <p:nvPr/>
        </p:nvPicPr>
        <p:blipFill>
          <a:blip r:embed="rId7"/>
          <a:srcRect/>
          <a:stretch>
            <a:fillRect/>
          </a:stretch>
        </p:blipFill>
        <p:spPr>
          <a:xfrm>
            <a:off x="5921660" y="1376361"/>
            <a:ext cx="2526600" cy="1532378"/>
          </a:xfrm>
          <a:prstGeom prst="rect">
            <a:avLst/>
          </a:prstGeom>
        </p:spPr>
      </p:pic>
      <p:pic>
        <p:nvPicPr>
          <p:cNvPr id="15" name="Picture 15"/>
          <p:cNvPicPr>
            <a:picLocks noChangeAspect="1"/>
          </p:cNvPicPr>
          <p:nvPr/>
        </p:nvPicPr>
        <p:blipFill>
          <a:blip r:embed="rId8"/>
          <a:srcRect/>
          <a:stretch>
            <a:fillRect/>
          </a:stretch>
        </p:blipFill>
        <p:spPr>
          <a:xfrm rot="178365">
            <a:off x="2309532" y="296388"/>
            <a:ext cx="4155383" cy="669857"/>
          </a:xfrm>
          <a:prstGeom prst="rect">
            <a:avLst/>
          </a:prstGeom>
        </p:spPr>
      </p:pic>
      <p:pic>
        <p:nvPicPr>
          <p:cNvPr id="16" name="Picture 16"/>
          <p:cNvPicPr>
            <a:picLocks noChangeAspect="1"/>
          </p:cNvPicPr>
          <p:nvPr/>
        </p:nvPicPr>
        <p:blipFill>
          <a:blip r:embed="rId9"/>
          <a:srcRect/>
          <a:stretch>
            <a:fillRect/>
          </a:stretch>
        </p:blipFill>
        <p:spPr>
          <a:xfrm rot="391508">
            <a:off x="6417663" y="3205255"/>
            <a:ext cx="1627758" cy="1329175"/>
          </a:xfrm>
          <a:prstGeom prst="rect">
            <a:avLst/>
          </a:prstGeom>
        </p:spPr>
      </p:pic>
      <p:sp>
        <p:nvSpPr>
          <p:cNvPr id="17" name="TextBox 17"/>
          <p:cNvSpPr txBox="1"/>
          <p:nvPr/>
        </p:nvSpPr>
        <p:spPr>
          <a:xfrm rot="75848">
            <a:off x="2622763" y="148496"/>
            <a:ext cx="3518157" cy="322204"/>
          </a:xfrm>
          <a:prstGeom prst="rect">
            <a:avLst/>
          </a:prstGeom>
        </p:spPr>
        <p:txBody>
          <a:bodyPr lIns="0" tIns="0" rIns="0" bIns="0" rtlCol="0" anchor="t">
            <a:spAutoFit/>
          </a:bodyPr>
          <a:lstStyle/>
          <a:p>
            <a:pPr algn="ctr">
              <a:lnSpc>
                <a:spcPts val="2625"/>
              </a:lnSpc>
            </a:pPr>
            <a:r>
              <a:rPr lang="en-US" sz="1875">
                <a:solidFill>
                  <a:srgbClr val="737373"/>
                </a:solidFill>
                <a:latin typeface="League Spartan"/>
              </a:rPr>
              <a:t>a little about my history </a:t>
            </a:r>
          </a:p>
        </p:txBody>
      </p:sp>
      <p:pic>
        <p:nvPicPr>
          <p:cNvPr id="20" name="Picture 6">
            <a:extLst>
              <a:ext uri="{FF2B5EF4-FFF2-40B4-BE49-F238E27FC236}">
                <a16:creationId xmlns:a16="http://schemas.microsoft.com/office/drawing/2014/main" id="{944E4B7D-F7B9-A81E-3C45-7FF6E0BF1BE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7219" y="4282150"/>
            <a:ext cx="918037" cy="911152"/>
          </a:xfrm>
          <a:prstGeom prst="rect">
            <a:avLst/>
          </a:prstGeom>
        </p:spPr>
      </p:pic>
      <p:sp>
        <p:nvSpPr>
          <p:cNvPr id="8" name="Ellipse 7">
            <a:extLst>
              <a:ext uri="{FF2B5EF4-FFF2-40B4-BE49-F238E27FC236}">
                <a16:creationId xmlns:a16="http://schemas.microsoft.com/office/drawing/2014/main" id="{7A66060F-AF13-1F40-30C4-0FC80CE0D0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748369" y="876105"/>
            <a:ext cx="1242761" cy="384721"/>
          </a:xfrm>
          <a:prstGeom prst="rect">
            <a:avLst/>
          </a:prstGeom>
        </p:spPr>
        <p:txBody>
          <a:bodyPr lIns="0" tIns="0" rIns="0" bIns="0" rtlCol="0" anchor="t">
            <a:spAutoFit/>
          </a:bodyPr>
          <a:lstStyle/>
          <a:p>
            <a:pPr algn="ctr">
              <a:lnSpc>
                <a:spcPts val="3149"/>
              </a:lnSpc>
            </a:pPr>
            <a:r>
              <a:rPr lang="en-US" sz="2249">
                <a:solidFill>
                  <a:srgbClr val="000000"/>
                </a:solidFill>
                <a:latin typeface="League Spartan"/>
              </a:rPr>
              <a:t>Timeline</a:t>
            </a:r>
          </a:p>
        </p:txBody>
      </p:sp>
      <p:sp>
        <p:nvSpPr>
          <p:cNvPr id="33" name="TextBox 33"/>
          <p:cNvSpPr txBox="1"/>
          <p:nvPr/>
        </p:nvSpPr>
        <p:spPr>
          <a:xfrm>
            <a:off x="1166790" y="1739489"/>
            <a:ext cx="6810420" cy="476092"/>
          </a:xfrm>
          <a:prstGeom prst="rect">
            <a:avLst/>
          </a:prstGeom>
        </p:spPr>
        <p:txBody>
          <a:bodyPr wrap="square" lIns="0" tIns="0" rIns="0" bIns="0" rtlCol="0" anchor="t">
            <a:spAutoFit/>
          </a:bodyPr>
          <a:lstStyle/>
          <a:p>
            <a:pPr algn="ctr">
              <a:lnSpc>
                <a:spcPts val="1838"/>
              </a:lnSpc>
            </a:pPr>
            <a:r>
              <a:rPr lang="en-US" sz="1875" b="1">
                <a:solidFill>
                  <a:srgbClr val="000000"/>
                </a:solidFill>
                <a:latin typeface="Source Serif Pro"/>
              </a:rPr>
              <a:t>Title : </a:t>
            </a:r>
          </a:p>
          <a:p>
            <a:pPr algn="ctr">
              <a:lnSpc>
                <a:spcPts val="1838"/>
              </a:lnSpc>
            </a:pPr>
            <a:r>
              <a:rPr lang="en-US" sz="1875">
                <a:solidFill>
                  <a:srgbClr val="000000"/>
                </a:solidFill>
                <a:latin typeface="Source Serif Pro"/>
              </a:rPr>
              <a:t>History of Hudson's Bay Company Trading Posts in Nunavik </a:t>
            </a:r>
          </a:p>
        </p:txBody>
      </p:sp>
      <p:sp>
        <p:nvSpPr>
          <p:cNvPr id="34" name="TextBox 34"/>
          <p:cNvSpPr txBox="1"/>
          <p:nvPr/>
        </p:nvSpPr>
        <p:spPr>
          <a:xfrm>
            <a:off x="298602" y="4621449"/>
            <a:ext cx="8400667" cy="2040046"/>
          </a:xfrm>
          <a:prstGeom prst="rect">
            <a:avLst/>
          </a:prstGeom>
        </p:spPr>
        <p:txBody>
          <a:bodyPr wrap="square" lIns="0" tIns="0" rIns="0" bIns="0" rtlCol="0" anchor="t">
            <a:spAutoFit/>
          </a:bodyPr>
          <a:lstStyle/>
          <a:p>
            <a:pPr marL="321465" indent="-321465">
              <a:lnSpc>
                <a:spcPct val="150000"/>
              </a:lnSpc>
              <a:buFont typeface="+mj-lt"/>
              <a:buAutoNum type="arabicPeriod"/>
            </a:pP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is the title of this timeline?</a:t>
            </a:r>
            <a:b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i="1" u="sng" dirty="0">
                <a:solidFill>
                  <a:srgbClr val="C00000"/>
                </a:solidFill>
                <a:latin typeface="Open Sans"/>
              </a:rPr>
              <a:t>History of Hudson’s Bay Company Trading Posts in Nunavik</a:t>
            </a:r>
          </a:p>
          <a:p>
            <a:pPr marL="321465" indent="-321465">
              <a:lnSpc>
                <a:spcPct val="150000"/>
              </a:lnSpc>
              <a:buFont typeface="+mj-lt"/>
              <a:buAutoNum type="arabicPeriod"/>
            </a:pP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How many years are there between the first trading post in Nunavik and the closing of Ivujivik trading post? </a:t>
            </a:r>
            <a:r>
              <a:rPr lang="en-US" sz="1500" i="1" u="sng" dirty="0">
                <a:solidFill>
                  <a:srgbClr val="C00000"/>
                </a:solidFill>
                <a:latin typeface="Open Sans"/>
              </a:rPr>
              <a:t>137 years</a:t>
            </a:r>
          </a:p>
          <a:p>
            <a:pPr marL="321465" indent="-321465">
              <a:lnSpc>
                <a:spcPct val="150000"/>
              </a:lnSpc>
              <a:buFont typeface="+mj-lt"/>
              <a:buAutoNum type="arabicPeriod"/>
            </a:pP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is the scale of this timeline? </a:t>
            </a:r>
            <a:r>
              <a:rPr lang="en-US" sz="1500" i="1" u="sng" dirty="0">
                <a:solidFill>
                  <a:srgbClr val="C00000"/>
                </a:solidFill>
                <a:latin typeface="Open Sans"/>
              </a:rPr>
              <a:t>50 years</a:t>
            </a:r>
          </a:p>
          <a:p>
            <a:pPr marL="321465" indent="-321465">
              <a:lnSpc>
                <a:spcPct val="150000"/>
              </a:lnSpc>
              <a:buFont typeface="+mj-lt"/>
              <a:buAutoNum type="arabicPeriod"/>
            </a:pPr>
            <a:endParaRPr lang="en-US" sz="1499"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4" name="Image 83">
            <a:extLst>
              <a:ext uri="{FF2B5EF4-FFF2-40B4-BE49-F238E27FC236}">
                <a16:creationId xmlns:a16="http://schemas.microsoft.com/office/drawing/2014/main" id="{CB9BDD40-B1A2-7FDA-DCB5-A2107B3465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633" y="2394194"/>
            <a:ext cx="8787352" cy="1219407"/>
          </a:xfrm>
          <a:prstGeom prst="rect">
            <a:avLst/>
          </a:prstGeom>
        </p:spPr>
      </p:pic>
      <p:sp>
        <p:nvSpPr>
          <p:cNvPr id="85" name="TextBox 34">
            <a:extLst>
              <a:ext uri="{FF2B5EF4-FFF2-40B4-BE49-F238E27FC236}">
                <a16:creationId xmlns:a16="http://schemas.microsoft.com/office/drawing/2014/main" id="{55798417-73F7-5FF2-624D-CBD30AA2A9D5}"/>
              </a:ext>
            </a:extLst>
          </p:cNvPr>
          <p:cNvSpPr txBox="1"/>
          <p:nvPr/>
        </p:nvSpPr>
        <p:spPr>
          <a:xfrm>
            <a:off x="1598951" y="1257986"/>
            <a:ext cx="2357441" cy="461665"/>
          </a:xfrm>
          <a:prstGeom prst="rect">
            <a:avLst/>
          </a:prstGeom>
          <a:solidFill>
            <a:schemeClr val="tx2">
              <a:lumMod val="20000"/>
              <a:lumOff val="80000"/>
            </a:schemeClr>
          </a:solidFill>
        </p:spPr>
        <p:txBody>
          <a:bodyPr wrap="square" lIns="0" tIns="0" rIns="0" bIns="0" rtlCol="0" anchor="t">
            <a:spAutoFit/>
          </a:bodyPr>
          <a:lstStyle/>
          <a:p>
            <a:pPr algn="ctr"/>
            <a:r>
              <a:rPr lang="en-US" sz="1500" dirty="0">
                <a:solidFill>
                  <a:srgbClr val="000000"/>
                </a:solidFill>
                <a:latin typeface="Source Serif Pro"/>
              </a:rPr>
              <a:t>A timeline always has a </a:t>
            </a:r>
            <a:r>
              <a:rPr lang="en-US" sz="1500" b="1" u="sng" dirty="0">
                <a:solidFill>
                  <a:srgbClr val="000000"/>
                </a:solidFill>
                <a:latin typeface="Source Serif Pro"/>
              </a:rPr>
              <a:t>title</a:t>
            </a:r>
            <a:r>
              <a:rPr lang="en-US" sz="1500" dirty="0">
                <a:solidFill>
                  <a:srgbClr val="000000"/>
                </a:solidFill>
                <a:latin typeface="Source Serif Pro"/>
              </a:rPr>
              <a:t> to illustrate its subject</a:t>
            </a:r>
          </a:p>
        </p:txBody>
      </p:sp>
      <p:sp>
        <p:nvSpPr>
          <p:cNvPr id="89" name="TextBox 34">
            <a:extLst>
              <a:ext uri="{FF2B5EF4-FFF2-40B4-BE49-F238E27FC236}">
                <a16:creationId xmlns:a16="http://schemas.microsoft.com/office/drawing/2014/main" id="{78300FC7-ADB1-572A-91B1-88CAF332A3E2}"/>
              </a:ext>
            </a:extLst>
          </p:cNvPr>
          <p:cNvSpPr txBox="1"/>
          <p:nvPr/>
        </p:nvSpPr>
        <p:spPr>
          <a:xfrm>
            <a:off x="501027" y="3771276"/>
            <a:ext cx="2655583" cy="692497"/>
          </a:xfrm>
          <a:prstGeom prst="rect">
            <a:avLst/>
          </a:prstGeom>
          <a:solidFill>
            <a:schemeClr val="tx2">
              <a:lumMod val="20000"/>
              <a:lumOff val="80000"/>
            </a:schemeClr>
          </a:solidFill>
        </p:spPr>
        <p:txBody>
          <a:bodyPr wrap="square" lIns="0" tIns="0" rIns="0" bIns="0" rtlCol="0" anchor="t">
            <a:spAutoFit/>
          </a:bodyPr>
          <a:lstStyle/>
          <a:p>
            <a:r>
              <a:rPr lang="en-US" sz="1500">
                <a:solidFill>
                  <a:srgbClr val="000000"/>
                </a:solidFill>
                <a:latin typeface="Source Serif Pro"/>
              </a:rPr>
              <a:t>The little lines defines the </a:t>
            </a:r>
            <a:r>
              <a:rPr lang="en-US" sz="1500" b="1" u="sng">
                <a:solidFill>
                  <a:srgbClr val="000000"/>
                </a:solidFill>
                <a:latin typeface="Source Serif Pro"/>
              </a:rPr>
              <a:t>scale</a:t>
            </a:r>
            <a:r>
              <a:rPr lang="en-US" sz="1500">
                <a:solidFill>
                  <a:srgbClr val="000000"/>
                </a:solidFill>
                <a:latin typeface="Source Serif Pro"/>
              </a:rPr>
              <a:t>: in this example, each line represents 50 years</a:t>
            </a:r>
          </a:p>
        </p:txBody>
      </p:sp>
      <p:cxnSp>
        <p:nvCxnSpPr>
          <p:cNvPr id="92" name="Connecteur droit avec flèche 91">
            <a:extLst>
              <a:ext uri="{FF2B5EF4-FFF2-40B4-BE49-F238E27FC236}">
                <a16:creationId xmlns:a16="http://schemas.microsoft.com/office/drawing/2014/main" id="{48722093-4FE2-F168-E478-D18FCC9B9251}"/>
              </a:ext>
            </a:extLst>
          </p:cNvPr>
          <p:cNvCxnSpPr>
            <a:cxnSpLocks/>
            <a:endCxn id="85" idx="2"/>
          </p:cNvCxnSpPr>
          <p:nvPr/>
        </p:nvCxnSpPr>
        <p:spPr>
          <a:xfrm flipH="1" flipV="1">
            <a:off x="2777672" y="1719651"/>
            <a:ext cx="1435398" cy="118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34">
            <a:extLst>
              <a:ext uri="{FF2B5EF4-FFF2-40B4-BE49-F238E27FC236}">
                <a16:creationId xmlns:a16="http://schemas.microsoft.com/office/drawing/2014/main" id="{D648B6A9-AC8C-2302-DEC9-3061B5E73F06}"/>
              </a:ext>
            </a:extLst>
          </p:cNvPr>
          <p:cNvSpPr txBox="1"/>
          <p:nvPr/>
        </p:nvSpPr>
        <p:spPr>
          <a:xfrm>
            <a:off x="5969032" y="3771276"/>
            <a:ext cx="3044953" cy="1154162"/>
          </a:xfrm>
          <a:prstGeom prst="rect">
            <a:avLst/>
          </a:prstGeom>
          <a:solidFill>
            <a:schemeClr val="tx2">
              <a:lumMod val="20000"/>
              <a:lumOff val="80000"/>
            </a:schemeClr>
          </a:solidFill>
        </p:spPr>
        <p:txBody>
          <a:bodyPr wrap="square" lIns="0" tIns="0" rIns="0" bIns="0" rtlCol="0" anchor="t">
            <a:spAutoFit/>
          </a:bodyPr>
          <a:lstStyle/>
          <a:p>
            <a:r>
              <a:rPr lang="en-US" sz="1500">
                <a:solidFill>
                  <a:srgbClr val="000000"/>
                </a:solidFill>
                <a:latin typeface="Source Serif Pro"/>
              </a:rPr>
              <a:t>The events on a timeline are in </a:t>
            </a:r>
            <a:r>
              <a:rPr lang="en-US" sz="1500" b="1" u="sng">
                <a:solidFill>
                  <a:srgbClr val="000000"/>
                </a:solidFill>
                <a:latin typeface="Source Serif Pro"/>
              </a:rPr>
              <a:t>chronological order</a:t>
            </a:r>
            <a:r>
              <a:rPr lang="en-US" sz="1500" b="1">
                <a:solidFill>
                  <a:srgbClr val="000000"/>
                </a:solidFill>
                <a:latin typeface="Source Serif Pro"/>
              </a:rPr>
              <a:t> </a:t>
            </a:r>
            <a:r>
              <a:rPr lang="en-US" sz="1500">
                <a:solidFill>
                  <a:srgbClr val="000000"/>
                </a:solidFill>
                <a:latin typeface="Source Serif Pro"/>
              </a:rPr>
              <a:t>meaning they are presented in the order in which they happened from oldest to newest.</a:t>
            </a:r>
          </a:p>
        </p:txBody>
      </p:sp>
      <p:cxnSp>
        <p:nvCxnSpPr>
          <p:cNvPr id="107" name="Connecteur droit avec flèche 106">
            <a:extLst>
              <a:ext uri="{FF2B5EF4-FFF2-40B4-BE49-F238E27FC236}">
                <a16:creationId xmlns:a16="http://schemas.microsoft.com/office/drawing/2014/main" id="{7F3E8E74-368F-5EA1-7D65-59CA00BB30BA}"/>
              </a:ext>
            </a:extLst>
          </p:cNvPr>
          <p:cNvCxnSpPr>
            <a:cxnSpLocks/>
          </p:cNvCxnSpPr>
          <p:nvPr/>
        </p:nvCxnSpPr>
        <p:spPr>
          <a:xfrm>
            <a:off x="5656520" y="3125827"/>
            <a:ext cx="1761810" cy="57442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a:extLst>
              <a:ext uri="{FF2B5EF4-FFF2-40B4-BE49-F238E27FC236}">
                <a16:creationId xmlns:a16="http://schemas.microsoft.com/office/drawing/2014/main" id="{C6DA969F-1612-D762-EE2B-D7DCD9DB180C}"/>
              </a:ext>
            </a:extLst>
          </p:cNvPr>
          <p:cNvCxnSpPr>
            <a:cxnSpLocks/>
          </p:cNvCxnSpPr>
          <p:nvPr/>
        </p:nvCxnSpPr>
        <p:spPr>
          <a:xfrm>
            <a:off x="7418330" y="3083605"/>
            <a:ext cx="0" cy="677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eur en angle 121">
            <a:extLst>
              <a:ext uri="{FF2B5EF4-FFF2-40B4-BE49-F238E27FC236}">
                <a16:creationId xmlns:a16="http://schemas.microsoft.com/office/drawing/2014/main" id="{BC9ED8AF-8BFE-DFE4-4EEF-7B2F0F85E69B}"/>
              </a:ext>
            </a:extLst>
          </p:cNvPr>
          <p:cNvCxnSpPr>
            <a:cxnSpLocks/>
          </p:cNvCxnSpPr>
          <p:nvPr/>
        </p:nvCxnSpPr>
        <p:spPr>
          <a:xfrm rot="16200000" flipH="1">
            <a:off x="1754871" y="3007634"/>
            <a:ext cx="785207" cy="66274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AEBECF0F-41B0-367B-E1A2-457A4650EF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00546" y="141271"/>
            <a:ext cx="7639524" cy="805104"/>
          </a:xfrm>
          <a:prstGeom prst="rect">
            <a:avLst/>
          </a:prstGeom>
        </p:spPr>
      </p:pic>
      <p:pic>
        <p:nvPicPr>
          <p:cNvPr id="7" name="Picture 4">
            <a:extLst>
              <a:ext uri="{FF2B5EF4-FFF2-40B4-BE49-F238E27FC236}">
                <a16:creationId xmlns:a16="http://schemas.microsoft.com/office/drawing/2014/main" id="{0DBB983E-872A-B30C-C35F-3DA7BF27FAE3}"/>
              </a:ext>
            </a:extLst>
          </p:cNvPr>
          <p:cNvPicPr>
            <a:picLocks noChangeAspect="1"/>
          </p:cNvPicPr>
          <p:nvPr/>
        </p:nvPicPr>
        <p:blipFill>
          <a:blip r:embed="rId6"/>
          <a:srcRect/>
          <a:stretch>
            <a:fillRect/>
          </a:stretch>
        </p:blipFill>
        <p:spPr>
          <a:xfrm>
            <a:off x="7938952" y="102472"/>
            <a:ext cx="1156682" cy="1156682"/>
          </a:xfrm>
          <a:prstGeom prst="rect">
            <a:avLst/>
          </a:prstGeom>
        </p:spPr>
      </p:pic>
      <p:sp>
        <p:nvSpPr>
          <p:cNvPr id="30" name="TextBox 30"/>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History techniques</a:t>
            </a:r>
          </a:p>
        </p:txBody>
      </p:sp>
      <p:sp>
        <p:nvSpPr>
          <p:cNvPr id="5" name="Ellipse 4">
            <a:extLst>
              <a:ext uri="{FF2B5EF4-FFF2-40B4-BE49-F238E27FC236}">
                <a16:creationId xmlns:a16="http://schemas.microsoft.com/office/drawing/2014/main" id="{AB794511-5C2D-497E-8199-B2426C955D9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6</a:t>
            </a:r>
          </a:p>
        </p:txBody>
      </p:sp>
    </p:spTree>
    <p:extLst>
      <p:ext uri="{BB962C8B-B14F-4D97-AF65-F5344CB8AC3E}">
        <p14:creationId xmlns:p14="http://schemas.microsoft.com/office/powerpoint/2010/main" val="2073698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942826" y="1031654"/>
            <a:ext cx="1242761" cy="384721"/>
          </a:xfrm>
          <a:prstGeom prst="rect">
            <a:avLst/>
          </a:prstGeom>
        </p:spPr>
        <p:txBody>
          <a:bodyPr lIns="0" tIns="0" rIns="0" bIns="0" rtlCol="0" anchor="t">
            <a:spAutoFit/>
          </a:bodyPr>
          <a:lstStyle/>
          <a:p>
            <a:pPr algn="ctr">
              <a:lnSpc>
                <a:spcPts val="3149"/>
              </a:lnSpc>
            </a:pPr>
            <a:r>
              <a:rPr lang="en-US" sz="2249">
                <a:solidFill>
                  <a:srgbClr val="000000"/>
                </a:solidFill>
                <a:latin typeface="League Spartan"/>
              </a:rPr>
              <a:t>Timeline</a:t>
            </a:r>
          </a:p>
        </p:txBody>
      </p:sp>
      <p:sp>
        <p:nvSpPr>
          <p:cNvPr id="43" name="TextBox 43"/>
          <p:cNvSpPr txBox="1"/>
          <p:nvPr/>
        </p:nvSpPr>
        <p:spPr>
          <a:xfrm>
            <a:off x="2146906" y="3915797"/>
            <a:ext cx="5084599" cy="230704"/>
          </a:xfrm>
          <a:prstGeom prst="rect">
            <a:avLst/>
          </a:prstGeom>
        </p:spPr>
        <p:txBody>
          <a:bodyPr wrap="square" lIns="0" tIns="0" rIns="0" bIns="0" rtlCol="0" anchor="t">
            <a:spAutoFit/>
          </a:bodyPr>
          <a:lstStyle/>
          <a:p>
            <a:r>
              <a:rPr lang="en-US" sz="1499">
                <a:solidFill>
                  <a:srgbClr val="000000"/>
                </a:solidFill>
                <a:latin typeface="Source Serif Pro"/>
              </a:rPr>
              <a:t>Title : </a:t>
            </a:r>
            <a:r>
              <a:rPr lang="en-US" sz="1499" i="1" u="sng">
                <a:solidFill>
                  <a:srgbClr val="C00000"/>
                </a:solidFill>
                <a:latin typeface="Source Serif Pro"/>
              </a:rPr>
              <a:t>Example of title : The life events of my life</a:t>
            </a:r>
          </a:p>
        </p:txBody>
      </p:sp>
      <p:pic>
        <p:nvPicPr>
          <p:cNvPr id="91" name="Image 90">
            <a:extLst>
              <a:ext uri="{FF2B5EF4-FFF2-40B4-BE49-F238E27FC236}">
                <a16:creationId xmlns:a16="http://schemas.microsoft.com/office/drawing/2014/main" id="{AADB9570-048E-F52B-9357-2DBB2BB45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646" y="3103184"/>
            <a:ext cx="675700" cy="487531"/>
          </a:xfrm>
          <a:prstGeom prst="rect">
            <a:avLst/>
          </a:prstGeom>
        </p:spPr>
      </p:pic>
      <p:sp>
        <p:nvSpPr>
          <p:cNvPr id="72" name="TextBox 13">
            <a:extLst>
              <a:ext uri="{FF2B5EF4-FFF2-40B4-BE49-F238E27FC236}">
                <a16:creationId xmlns:a16="http://schemas.microsoft.com/office/drawing/2014/main" id="{784595F6-65E4-CECE-851E-1EB83114596F}"/>
              </a:ext>
            </a:extLst>
          </p:cNvPr>
          <p:cNvSpPr txBox="1"/>
          <p:nvPr/>
        </p:nvSpPr>
        <p:spPr>
          <a:xfrm>
            <a:off x="1197782" y="1470192"/>
            <a:ext cx="6748443" cy="1328825"/>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500">
                <a:solidFill>
                  <a:srgbClr val="000000"/>
                </a:solidFill>
                <a:latin typeface="Open Sans Light"/>
              </a:rPr>
              <a:t>Cut the life events</a:t>
            </a:r>
          </a:p>
          <a:p>
            <a:pPr marL="321465" indent="-321465" algn="ctr">
              <a:lnSpc>
                <a:spcPts val="2099"/>
              </a:lnSpc>
              <a:buAutoNum type="arabicPeriod"/>
            </a:pPr>
            <a:r>
              <a:rPr lang="en-US" sz="1500">
                <a:solidFill>
                  <a:srgbClr val="000000"/>
                </a:solidFill>
                <a:latin typeface="Open Sans Light"/>
              </a:rPr>
              <a:t>Place the events in chronological order</a:t>
            </a:r>
          </a:p>
          <a:p>
            <a:pPr marL="321465" indent="-321465" algn="ctr">
              <a:lnSpc>
                <a:spcPts val="2099"/>
              </a:lnSpc>
              <a:buAutoNum type="arabicPeriod"/>
            </a:pPr>
            <a:r>
              <a:rPr lang="en-US" sz="1500">
                <a:solidFill>
                  <a:srgbClr val="000000"/>
                </a:solidFill>
                <a:latin typeface="Open Sans Light"/>
              </a:rPr>
              <a:t>Paste them on the year they happened</a:t>
            </a:r>
          </a:p>
          <a:p>
            <a:pPr marL="321465" indent="-321465" algn="ctr">
              <a:lnSpc>
                <a:spcPts val="2099"/>
              </a:lnSpc>
              <a:buAutoNum type="arabicPeriod"/>
            </a:pPr>
            <a:r>
              <a:rPr lang="en-US" sz="1500">
                <a:solidFill>
                  <a:srgbClr val="000000"/>
                </a:solidFill>
                <a:latin typeface="Open Sans Light"/>
              </a:rPr>
              <a:t>Give your timeline a title!</a:t>
            </a:r>
            <a:br>
              <a:rPr lang="en-US" sz="1500">
                <a:solidFill>
                  <a:srgbClr val="000000"/>
                </a:solidFill>
                <a:latin typeface="Open Sans Light"/>
              </a:rPr>
            </a:br>
            <a:endParaRPr lang="en-US" sz="1500">
              <a:solidFill>
                <a:srgbClr val="000000"/>
              </a:solidFill>
              <a:latin typeface="Open Sans Light"/>
            </a:endParaRPr>
          </a:p>
        </p:txBody>
      </p:sp>
      <p:sp>
        <p:nvSpPr>
          <p:cNvPr id="85" name="ZoneTexte 84">
            <a:extLst>
              <a:ext uri="{FF2B5EF4-FFF2-40B4-BE49-F238E27FC236}">
                <a16:creationId xmlns:a16="http://schemas.microsoft.com/office/drawing/2014/main" id="{02EDAC17-1DB9-8CED-8CA3-313214D5FD72}"/>
              </a:ext>
            </a:extLst>
          </p:cNvPr>
          <p:cNvSpPr txBox="1"/>
          <p:nvPr/>
        </p:nvSpPr>
        <p:spPr>
          <a:xfrm>
            <a:off x="2091346" y="3177481"/>
            <a:ext cx="983123" cy="265457"/>
          </a:xfrm>
          <a:prstGeom prst="rect">
            <a:avLst/>
          </a:prstGeom>
          <a:noFill/>
          <a:ln w="25400">
            <a:solidFill>
              <a:schemeClr val="accent1"/>
            </a:solidFill>
            <a:prstDash val="dash"/>
          </a:ln>
        </p:spPr>
        <p:txBody>
          <a:bodyPr wrap="square" rtlCol="0">
            <a:spAutoFit/>
          </a:bodyPr>
          <a:lstStyle/>
          <a:p>
            <a:r>
              <a:rPr lang="fr-CA" sz="1125" dirty="0" err="1"/>
              <a:t>my</a:t>
            </a:r>
            <a:r>
              <a:rPr lang="fr-CA" sz="1125" dirty="0"/>
              <a:t> </a:t>
            </a:r>
            <a:r>
              <a:rPr lang="fr-CA" sz="1125" dirty="0" err="1"/>
              <a:t>birthday</a:t>
            </a:r>
            <a:endParaRPr lang="fr-CA" sz="1125" dirty="0"/>
          </a:p>
        </p:txBody>
      </p:sp>
      <p:sp>
        <p:nvSpPr>
          <p:cNvPr id="86" name="ZoneTexte 85">
            <a:extLst>
              <a:ext uri="{FF2B5EF4-FFF2-40B4-BE49-F238E27FC236}">
                <a16:creationId xmlns:a16="http://schemas.microsoft.com/office/drawing/2014/main" id="{BA1CE80F-497C-5016-05FC-B042408D6373}"/>
              </a:ext>
            </a:extLst>
          </p:cNvPr>
          <p:cNvSpPr txBox="1"/>
          <p:nvPr/>
        </p:nvSpPr>
        <p:spPr>
          <a:xfrm>
            <a:off x="4956720" y="3177481"/>
            <a:ext cx="983123" cy="265457"/>
          </a:xfrm>
          <a:prstGeom prst="rect">
            <a:avLst/>
          </a:prstGeom>
          <a:noFill/>
          <a:ln w="25400">
            <a:solidFill>
              <a:schemeClr val="accent1"/>
            </a:solidFill>
            <a:prstDash val="dash"/>
          </a:ln>
        </p:spPr>
        <p:txBody>
          <a:bodyPr wrap="square" rtlCol="0">
            <a:spAutoFit/>
          </a:bodyPr>
          <a:lstStyle/>
          <a:p>
            <a:r>
              <a:rPr lang="fr-CA" sz="1125" err="1"/>
              <a:t>my</a:t>
            </a:r>
            <a:r>
              <a:rPr lang="fr-CA" sz="1125"/>
              <a:t> first </a:t>
            </a:r>
            <a:r>
              <a:rPr lang="fr-CA" sz="1125" err="1"/>
              <a:t>steps</a:t>
            </a:r>
            <a:endParaRPr lang="fr-CA" sz="1125"/>
          </a:p>
        </p:txBody>
      </p:sp>
      <p:sp>
        <p:nvSpPr>
          <p:cNvPr id="88" name="ZoneTexte 87">
            <a:extLst>
              <a:ext uri="{FF2B5EF4-FFF2-40B4-BE49-F238E27FC236}">
                <a16:creationId xmlns:a16="http://schemas.microsoft.com/office/drawing/2014/main" id="{17BA5FBE-68CA-4D0A-D676-AA7DE5BACB1A}"/>
              </a:ext>
            </a:extLst>
          </p:cNvPr>
          <p:cNvSpPr txBox="1"/>
          <p:nvPr/>
        </p:nvSpPr>
        <p:spPr>
          <a:xfrm>
            <a:off x="3196446" y="3177481"/>
            <a:ext cx="1492759" cy="265457"/>
          </a:xfrm>
          <a:prstGeom prst="rect">
            <a:avLst/>
          </a:prstGeom>
          <a:noFill/>
          <a:ln w="25400">
            <a:solidFill>
              <a:schemeClr val="accent1"/>
            </a:solidFill>
            <a:prstDash val="dash"/>
          </a:ln>
        </p:spPr>
        <p:txBody>
          <a:bodyPr wrap="square" rtlCol="0">
            <a:spAutoFit/>
          </a:bodyPr>
          <a:lstStyle/>
          <a:p>
            <a:r>
              <a:rPr lang="fr-CA" sz="1125" err="1"/>
              <a:t>my</a:t>
            </a:r>
            <a:r>
              <a:rPr lang="fr-CA" sz="1125"/>
              <a:t> first </a:t>
            </a:r>
            <a:r>
              <a:rPr lang="fr-CA" sz="1125" err="1"/>
              <a:t>year</a:t>
            </a:r>
            <a:r>
              <a:rPr lang="fr-CA" sz="1125"/>
              <a:t> of </a:t>
            </a:r>
            <a:r>
              <a:rPr lang="fr-CA" sz="1125" err="1"/>
              <a:t>school</a:t>
            </a:r>
            <a:endParaRPr lang="fr-CA" sz="1125"/>
          </a:p>
        </p:txBody>
      </p:sp>
      <p:sp>
        <p:nvSpPr>
          <p:cNvPr id="89" name="ZoneTexte 88">
            <a:extLst>
              <a:ext uri="{FF2B5EF4-FFF2-40B4-BE49-F238E27FC236}">
                <a16:creationId xmlns:a16="http://schemas.microsoft.com/office/drawing/2014/main" id="{73D4E880-1B39-621F-D4E3-15A611AE75E3}"/>
              </a:ext>
            </a:extLst>
          </p:cNvPr>
          <p:cNvSpPr txBox="1"/>
          <p:nvPr/>
        </p:nvSpPr>
        <p:spPr>
          <a:xfrm>
            <a:off x="6207349" y="3177481"/>
            <a:ext cx="1603151" cy="265457"/>
          </a:xfrm>
          <a:prstGeom prst="rect">
            <a:avLst/>
          </a:prstGeom>
          <a:noFill/>
          <a:ln w="25400">
            <a:solidFill>
              <a:schemeClr val="accent1"/>
            </a:solidFill>
            <a:prstDash val="dash"/>
          </a:ln>
        </p:spPr>
        <p:txBody>
          <a:bodyPr wrap="square" rtlCol="0">
            <a:spAutoFit/>
          </a:bodyPr>
          <a:lstStyle/>
          <a:p>
            <a:r>
              <a:rPr lang="fr-CA" sz="1125" dirty="0"/>
              <a:t>the </a:t>
            </a:r>
            <a:r>
              <a:rPr lang="fr-CA" sz="1125" dirty="0" err="1"/>
              <a:t>birthday</a:t>
            </a:r>
            <a:r>
              <a:rPr lang="fr-CA" sz="1125" dirty="0"/>
              <a:t> of a sibling</a:t>
            </a:r>
          </a:p>
        </p:txBody>
      </p:sp>
      <p:sp>
        <p:nvSpPr>
          <p:cNvPr id="93" name="Explosion 1 92">
            <a:extLst>
              <a:ext uri="{FF2B5EF4-FFF2-40B4-BE49-F238E27FC236}">
                <a16:creationId xmlns:a16="http://schemas.microsoft.com/office/drawing/2014/main" id="{5D164DD4-EACA-6369-D7BB-E7ABE92E03A5}"/>
              </a:ext>
            </a:extLst>
          </p:cNvPr>
          <p:cNvSpPr/>
          <p:nvPr/>
        </p:nvSpPr>
        <p:spPr>
          <a:xfrm>
            <a:off x="447646" y="953607"/>
            <a:ext cx="2153571" cy="195264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lIns="85725" tIns="42863" rIns="85725" bIns="42863" rtlCol="0" anchor="ctr"/>
          <a:lstStyle/>
          <a:p>
            <a:pPr algn="ctr"/>
            <a:endParaRPr lang="en-US" sz="1500" b="1">
              <a:solidFill>
                <a:srgbClr val="000000"/>
              </a:solidFill>
              <a:latin typeface="Open Sans Light"/>
              <a:ea typeface="Open Sans Light"/>
              <a:cs typeface="Open Sans Light"/>
            </a:endParaRPr>
          </a:p>
          <a:p>
            <a:pPr algn="ctr"/>
            <a:r>
              <a:rPr lang="en-US" sz="1500" b="1">
                <a:solidFill>
                  <a:srgbClr val="000000"/>
                </a:solidFill>
                <a:latin typeface="Open Sans Light"/>
              </a:rPr>
              <a:t>Make your own timeline!</a:t>
            </a:r>
            <a:endParaRPr lang="en-US" sz="1583"/>
          </a:p>
          <a:p>
            <a:pPr algn="ctr"/>
            <a:endParaRPr lang="fr-CA" sz="1500"/>
          </a:p>
        </p:txBody>
      </p:sp>
      <p:pic>
        <p:nvPicPr>
          <p:cNvPr id="101" name="Image 100">
            <a:extLst>
              <a:ext uri="{FF2B5EF4-FFF2-40B4-BE49-F238E27FC236}">
                <a16:creationId xmlns:a16="http://schemas.microsoft.com/office/drawing/2014/main" id="{E5CDAE2C-077B-7B49-7681-C6838F48F6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136" y="4500960"/>
            <a:ext cx="8079729" cy="1019250"/>
          </a:xfrm>
          <a:prstGeom prst="rect">
            <a:avLst/>
          </a:prstGeom>
        </p:spPr>
      </p:pic>
      <p:sp>
        <p:nvSpPr>
          <p:cNvPr id="102" name="TextBox 34">
            <a:extLst>
              <a:ext uri="{FF2B5EF4-FFF2-40B4-BE49-F238E27FC236}">
                <a16:creationId xmlns:a16="http://schemas.microsoft.com/office/drawing/2014/main" id="{EA90676D-CCD2-BCEB-2E97-2C6985AE92C0}"/>
              </a:ext>
            </a:extLst>
          </p:cNvPr>
          <p:cNvSpPr txBox="1"/>
          <p:nvPr/>
        </p:nvSpPr>
        <p:spPr>
          <a:xfrm>
            <a:off x="1718654" y="6524105"/>
            <a:ext cx="3228954" cy="230832"/>
          </a:xfrm>
          <a:prstGeom prst="rect">
            <a:avLst/>
          </a:prstGeom>
          <a:solidFill>
            <a:schemeClr val="tx2">
              <a:lumMod val="20000"/>
              <a:lumOff val="80000"/>
            </a:schemeClr>
          </a:solidFill>
        </p:spPr>
        <p:txBody>
          <a:bodyPr wrap="square" lIns="0" tIns="0" rIns="0" bIns="0" rtlCol="0" anchor="t">
            <a:spAutoFit/>
          </a:bodyPr>
          <a:lstStyle/>
          <a:p>
            <a:r>
              <a:rPr lang="en-US" sz="1500" b="1">
                <a:solidFill>
                  <a:srgbClr val="000000"/>
                </a:solidFill>
                <a:latin typeface="Source Serif Pro"/>
              </a:rPr>
              <a:t>Scale</a:t>
            </a:r>
            <a:r>
              <a:rPr lang="en-US" sz="1500">
                <a:solidFill>
                  <a:srgbClr val="000000"/>
                </a:solidFill>
                <a:latin typeface="Source Serif Pro"/>
              </a:rPr>
              <a:t> : each line represents 1 year</a:t>
            </a:r>
          </a:p>
        </p:txBody>
      </p:sp>
      <p:pic>
        <p:nvPicPr>
          <p:cNvPr id="104" name="Graphique 103" descr="Information avec un remplissage uni">
            <a:extLst>
              <a:ext uri="{FF2B5EF4-FFF2-40B4-BE49-F238E27FC236}">
                <a16:creationId xmlns:a16="http://schemas.microsoft.com/office/drawing/2014/main" id="{82E98CFB-7056-9BBC-2E97-91D37CB0D7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87863" y="6429375"/>
            <a:ext cx="428625" cy="428625"/>
          </a:xfrm>
          <a:prstGeom prst="rect">
            <a:avLst/>
          </a:prstGeom>
        </p:spPr>
      </p:pic>
      <p:pic>
        <p:nvPicPr>
          <p:cNvPr id="5" name="Picture 2">
            <a:extLst>
              <a:ext uri="{FF2B5EF4-FFF2-40B4-BE49-F238E27FC236}">
                <a16:creationId xmlns:a16="http://schemas.microsoft.com/office/drawing/2014/main" id="{0B86CFE7-E227-3AE3-204E-8A60FA6A7A6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0546" y="141271"/>
            <a:ext cx="7639524" cy="805104"/>
          </a:xfrm>
          <a:prstGeom prst="rect">
            <a:avLst/>
          </a:prstGeom>
        </p:spPr>
      </p:pic>
      <p:pic>
        <p:nvPicPr>
          <p:cNvPr id="6" name="Picture 4">
            <a:extLst>
              <a:ext uri="{FF2B5EF4-FFF2-40B4-BE49-F238E27FC236}">
                <a16:creationId xmlns:a16="http://schemas.microsoft.com/office/drawing/2014/main" id="{B7C08452-EFA8-EDC5-EFB3-B2F8443E09C0}"/>
              </a:ext>
            </a:extLst>
          </p:cNvPr>
          <p:cNvPicPr>
            <a:picLocks noChangeAspect="1"/>
          </p:cNvPicPr>
          <p:nvPr/>
        </p:nvPicPr>
        <p:blipFill>
          <a:blip r:embed="rId9"/>
          <a:srcRect/>
          <a:stretch>
            <a:fillRect/>
          </a:stretch>
        </p:blipFill>
        <p:spPr>
          <a:xfrm>
            <a:off x="7938952" y="102472"/>
            <a:ext cx="1156682" cy="1156682"/>
          </a:xfrm>
          <a:prstGeom prst="rect">
            <a:avLst/>
          </a:prstGeom>
        </p:spPr>
      </p:pic>
      <p:sp>
        <p:nvSpPr>
          <p:cNvPr id="7" name="TextBox 30">
            <a:extLst>
              <a:ext uri="{FF2B5EF4-FFF2-40B4-BE49-F238E27FC236}">
                <a16:creationId xmlns:a16="http://schemas.microsoft.com/office/drawing/2014/main" id="{84FA2161-D8DB-63B4-55AF-8AC96C6E35F8}"/>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History techniques</a:t>
            </a:r>
          </a:p>
        </p:txBody>
      </p:sp>
      <p:sp>
        <p:nvSpPr>
          <p:cNvPr id="8" name="Ellipse 7">
            <a:extLst>
              <a:ext uri="{FF2B5EF4-FFF2-40B4-BE49-F238E27FC236}">
                <a16:creationId xmlns:a16="http://schemas.microsoft.com/office/drawing/2014/main" id="{80D778F4-BF6C-0035-26D1-41AC9C10F0B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48" name="Image 47">
            <a:extLst>
              <a:ext uri="{FF2B5EF4-FFF2-40B4-BE49-F238E27FC236}">
                <a16:creationId xmlns:a16="http://schemas.microsoft.com/office/drawing/2014/main" id="{77E8D2A5-FC45-4AE0-AC64-59BD2AD055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1978" y="2079790"/>
            <a:ext cx="5604675" cy="4584514"/>
          </a:xfrm>
          <a:prstGeom prst="rect">
            <a:avLst/>
          </a:prstGeom>
        </p:spPr>
      </p:pic>
      <p:sp>
        <p:nvSpPr>
          <p:cNvPr id="5" name="AutoShape 5"/>
          <p:cNvSpPr/>
          <p:nvPr/>
        </p:nvSpPr>
        <p:spPr>
          <a:xfrm>
            <a:off x="5790704" y="1247050"/>
            <a:ext cx="1392345" cy="418349"/>
          </a:xfrm>
          <a:prstGeom prst="line">
            <a:avLst/>
          </a:prstGeom>
          <a:ln w="9525" cap="rnd">
            <a:solidFill>
              <a:srgbClr val="000000"/>
            </a:solidFill>
            <a:prstDash val="solid"/>
            <a:headEnd type="diamond" w="lg" len="lg"/>
            <a:tailEnd type="none" w="lg" len="lg"/>
          </a:ln>
        </p:spPr>
        <p:txBody>
          <a:bodyPr/>
          <a:lstStyle/>
          <a:p>
            <a:endParaRPr lang="fr-CA"/>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44584" y="1731959"/>
            <a:ext cx="1371600" cy="1361313"/>
          </a:xfrm>
          <a:prstGeom prst="rect">
            <a:avLst/>
          </a:prstGeom>
        </p:spPr>
      </p:pic>
      <p:grpSp>
        <p:nvGrpSpPr>
          <p:cNvPr id="10" name="Group 10"/>
          <p:cNvGrpSpPr/>
          <p:nvPr/>
        </p:nvGrpSpPr>
        <p:grpSpPr>
          <a:xfrm>
            <a:off x="7086598" y="1200112"/>
            <a:ext cx="2057403" cy="921008"/>
            <a:chOff x="890319" y="-959801"/>
            <a:chExt cx="1911042" cy="1235046"/>
          </a:xfrm>
        </p:grpSpPr>
        <p:grpSp>
          <p:nvGrpSpPr>
            <p:cNvPr id="11" name="Group 11"/>
            <p:cNvGrpSpPr/>
            <p:nvPr/>
          </p:nvGrpSpPr>
          <p:grpSpPr>
            <a:xfrm>
              <a:off x="890319" y="-959801"/>
              <a:ext cx="1911042" cy="1235046"/>
              <a:chOff x="3537811" y="-3813907"/>
              <a:chExt cx="7593799" cy="4907632"/>
            </a:xfrm>
          </p:grpSpPr>
          <p:sp>
            <p:nvSpPr>
              <p:cNvPr id="12" name="Freeform 12"/>
              <p:cNvSpPr/>
              <p:nvPr/>
            </p:nvSpPr>
            <p:spPr>
              <a:xfrm>
                <a:off x="3537811" y="-3813907"/>
                <a:ext cx="7593799" cy="4907632"/>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endParaRPr lang="fr-CA"/>
              </a:p>
            </p:txBody>
          </p:sp>
        </p:grpSp>
        <p:sp>
          <p:nvSpPr>
            <p:cNvPr id="13" name="TextBox 13"/>
            <p:cNvSpPr txBox="1"/>
            <p:nvPr/>
          </p:nvSpPr>
          <p:spPr>
            <a:xfrm>
              <a:off x="1166355" y="-744293"/>
              <a:ext cx="1448560" cy="825439"/>
            </a:xfrm>
            <a:prstGeom prst="rect">
              <a:avLst/>
            </a:prstGeom>
          </p:spPr>
          <p:txBody>
            <a:bodyPr wrap="square" lIns="0" tIns="0" rIns="0" bIns="0" rtlCol="0" anchor="t">
              <a:spAutoFit/>
            </a:bodyPr>
            <a:lstStyle/>
            <a:p>
              <a:pPr algn="ctr">
                <a:lnSpc>
                  <a:spcPts val="1575"/>
                </a:lnSpc>
              </a:pP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A </a:t>
              </a:r>
              <a:r>
                <a:rPr lang="en-US" sz="1500" b="1">
                  <a:solidFill>
                    <a:srgbClr val="FFFFFF"/>
                  </a:solidFill>
                  <a:latin typeface="Open Sans" panose="020B0606030504020204" pitchFamily="34" charset="0"/>
                  <a:ea typeface="Open Sans" panose="020B0606030504020204" pitchFamily="34" charset="0"/>
                  <a:cs typeface="Open Sans" panose="020B0606030504020204" pitchFamily="34" charset="0"/>
                </a:rPr>
                <a:t>map</a:t>
              </a: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 is a representation of a territory.</a:t>
              </a:r>
            </a:p>
          </p:txBody>
        </p:sp>
      </p:grpSp>
      <p:sp>
        <p:nvSpPr>
          <p:cNvPr id="14" name="AutoShape 14"/>
          <p:cNvSpPr/>
          <p:nvPr/>
        </p:nvSpPr>
        <p:spPr>
          <a:xfrm rot="-3438393" flipV="1">
            <a:off x="759127" y="3034960"/>
            <a:ext cx="516008" cy="331189"/>
          </a:xfrm>
          <a:prstGeom prst="line">
            <a:avLst/>
          </a:prstGeom>
          <a:ln w="9525" cap="rnd">
            <a:solidFill>
              <a:srgbClr val="000000"/>
            </a:solidFill>
            <a:prstDash val="solid"/>
            <a:headEnd type="none" w="lg" len="lg"/>
            <a:tailEnd type="diamond" w="lg" len="lg"/>
          </a:ln>
        </p:spPr>
        <p:txBody>
          <a:bodyPr/>
          <a:lstStyle/>
          <a:p>
            <a:endParaRPr lang="fr-CA"/>
          </a:p>
        </p:txBody>
      </p:sp>
      <p:sp>
        <p:nvSpPr>
          <p:cNvPr id="23" name="Freeform 23"/>
          <p:cNvSpPr/>
          <p:nvPr/>
        </p:nvSpPr>
        <p:spPr>
          <a:xfrm>
            <a:off x="622" y="3488857"/>
            <a:ext cx="2057402" cy="817532"/>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6" name="Freeform 26"/>
          <p:cNvSpPr/>
          <p:nvPr/>
        </p:nvSpPr>
        <p:spPr>
          <a:xfrm>
            <a:off x="0" y="5294326"/>
            <a:ext cx="1786106" cy="876818"/>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8" name="TextBox 28"/>
          <p:cNvSpPr txBox="1"/>
          <p:nvPr/>
        </p:nvSpPr>
        <p:spPr>
          <a:xfrm>
            <a:off x="15304" y="5350406"/>
            <a:ext cx="1721474" cy="820738"/>
          </a:xfrm>
          <a:prstGeom prst="rect">
            <a:avLst/>
          </a:prstGeom>
        </p:spPr>
        <p:txBody>
          <a:bodyPr wrap="square" lIns="0" tIns="0" rIns="0" bIns="0" rtlCol="0" anchor="t">
            <a:spAutoFit/>
          </a:bodyPr>
          <a:lstStyle/>
          <a:p>
            <a:pPr algn="ctr">
              <a:lnSpc>
                <a:spcPts val="1575"/>
              </a:lnSpc>
            </a:pP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A </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legend</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displays the meaning of the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colours</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or the symbols.</a:t>
            </a:r>
          </a:p>
        </p:txBody>
      </p:sp>
      <p:sp>
        <p:nvSpPr>
          <p:cNvPr id="31" name="TextBox 31"/>
          <p:cNvSpPr txBox="1"/>
          <p:nvPr/>
        </p:nvSpPr>
        <p:spPr>
          <a:xfrm>
            <a:off x="2895544" y="978100"/>
            <a:ext cx="2771273" cy="384721"/>
          </a:xfrm>
          <a:prstGeom prst="rect">
            <a:avLst/>
          </a:prstGeom>
        </p:spPr>
        <p:txBody>
          <a:bodyPr lIns="0" tIns="0" rIns="0" bIns="0" rtlCol="0" anchor="t">
            <a:spAutoFit/>
          </a:bodyPr>
          <a:lstStyle/>
          <a:p>
            <a:pPr algn="ctr">
              <a:lnSpc>
                <a:spcPts val="3149"/>
              </a:lnSpc>
            </a:pPr>
            <a:r>
              <a:rPr lang="en-US" sz="2250">
                <a:solidFill>
                  <a:srgbClr val="000000"/>
                </a:solidFill>
                <a:latin typeface="League Spartan"/>
              </a:rPr>
              <a:t>Geographical map</a:t>
            </a:r>
          </a:p>
        </p:txBody>
      </p:sp>
      <p:sp>
        <p:nvSpPr>
          <p:cNvPr id="35" name="TextBox 35"/>
          <p:cNvSpPr txBox="1"/>
          <p:nvPr/>
        </p:nvSpPr>
        <p:spPr>
          <a:xfrm>
            <a:off x="37327" y="3613743"/>
            <a:ext cx="1983991" cy="615553"/>
          </a:xfrm>
          <a:prstGeom prst="rect">
            <a:avLst/>
          </a:prstGeom>
        </p:spPr>
        <p:txBody>
          <a:bodyPr wrap="square" lIns="0" tIns="0" rIns="0" bIns="0" rtlCol="0" anchor="t">
            <a:spAutoFit/>
          </a:bodyPr>
          <a:lstStyle/>
          <a:p>
            <a:pPr algn="ctr">
              <a:lnSpc>
                <a:spcPts val="1575"/>
              </a:lnSpc>
            </a:pP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A</a:t>
            </a:r>
            <a:r>
              <a:rPr lang="en-US" sz="1500" b="1">
                <a:solidFill>
                  <a:srgbClr val="FFFFFF"/>
                </a:solidFill>
                <a:latin typeface="Open Sans" panose="020B0606030504020204" pitchFamily="34" charset="0"/>
                <a:ea typeface="Open Sans" panose="020B0606030504020204" pitchFamily="34" charset="0"/>
                <a:cs typeface="Open Sans" panose="020B0606030504020204" pitchFamily="34" charset="0"/>
              </a:rPr>
              <a:t> compass </a:t>
            </a: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shows </a:t>
            </a:r>
          </a:p>
          <a:p>
            <a:pPr algn="ctr">
              <a:lnSpc>
                <a:spcPts val="1575"/>
              </a:lnSpc>
            </a:pPr>
            <a:r>
              <a:rPr lang="en-US" sz="1500">
                <a:solidFill>
                  <a:srgbClr val="FFFFFF"/>
                </a:solidFill>
                <a:latin typeface="Open Sans" panose="020B0606030504020204" pitchFamily="34" charset="0"/>
                <a:ea typeface="Open Sans" panose="020B0606030504020204" pitchFamily="34" charset="0"/>
                <a:cs typeface="Open Sans" panose="020B0606030504020204" pitchFamily="34" charset="0"/>
              </a:rPr>
              <a:t>you the cardinal directions.</a:t>
            </a:r>
          </a:p>
        </p:txBody>
      </p:sp>
      <p:sp>
        <p:nvSpPr>
          <p:cNvPr id="39" name="TextBox 39"/>
          <p:cNvSpPr txBox="1"/>
          <p:nvPr/>
        </p:nvSpPr>
        <p:spPr>
          <a:xfrm>
            <a:off x="1157543" y="615923"/>
            <a:ext cx="2057403" cy="2105624"/>
          </a:xfrm>
          <a:prstGeom prst="rect">
            <a:avLst/>
          </a:prstGeom>
        </p:spPr>
        <p:txBody>
          <a:bodyPr lIns="47625" tIns="47625" rIns="47625" bIns="47625" rtlCol="0" anchor="ctr"/>
          <a:lstStyle/>
          <a:p>
            <a:pPr algn="ctr">
              <a:lnSpc>
                <a:spcPts val="1575"/>
              </a:lnSpc>
            </a:pPr>
            <a:endParaRPr sz="1583"/>
          </a:p>
        </p:txBody>
      </p:sp>
      <p:pic>
        <p:nvPicPr>
          <p:cNvPr id="44" name="Picture 2">
            <a:extLst>
              <a:ext uri="{FF2B5EF4-FFF2-40B4-BE49-F238E27FC236}">
                <a16:creationId xmlns:a16="http://schemas.microsoft.com/office/drawing/2014/main" id="{2FEDD76A-3543-945A-CF6D-DEAB60A3F0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45" name="Picture 4">
            <a:extLst>
              <a:ext uri="{FF2B5EF4-FFF2-40B4-BE49-F238E27FC236}">
                <a16:creationId xmlns:a16="http://schemas.microsoft.com/office/drawing/2014/main" id="{F53167B1-86E6-4084-2D71-8C6FD216D94C}"/>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46" name="TextBox 30">
            <a:extLst>
              <a:ext uri="{FF2B5EF4-FFF2-40B4-BE49-F238E27FC236}">
                <a16:creationId xmlns:a16="http://schemas.microsoft.com/office/drawing/2014/main" id="{879979AF-92F3-1252-A86C-DA9105E50FD9}"/>
              </a:ext>
            </a:extLst>
          </p:cNvPr>
          <p:cNvSpPr txBox="1"/>
          <p:nvPr/>
        </p:nvSpPr>
        <p:spPr>
          <a:xfrm>
            <a:off x="2769619" y="117972"/>
            <a:ext cx="2886901" cy="572273"/>
          </a:xfrm>
          <a:prstGeom prst="rect">
            <a:avLst/>
          </a:prstGeom>
        </p:spPr>
        <p:txBody>
          <a:bodyPr wrap="square" lIns="0" tIns="0" rIns="0" bIns="0" rtlCol="0" anchor="t">
            <a:spAutoFit/>
          </a:bodyPr>
          <a:lstStyle/>
          <a:p>
            <a:pPr algn="ctr">
              <a:lnSpc>
                <a:spcPts val="5198"/>
              </a:lnSpc>
            </a:pPr>
            <a:r>
              <a:rPr lang="en-US" sz="1875">
                <a:solidFill>
                  <a:srgbClr val="737373"/>
                </a:solidFill>
                <a:latin typeface="League Spartan"/>
              </a:rPr>
              <a:t>Geography techniques</a:t>
            </a:r>
          </a:p>
        </p:txBody>
      </p:sp>
      <p:sp>
        <p:nvSpPr>
          <p:cNvPr id="53" name="TextBox 11">
            <a:extLst>
              <a:ext uri="{FF2B5EF4-FFF2-40B4-BE49-F238E27FC236}">
                <a16:creationId xmlns:a16="http://schemas.microsoft.com/office/drawing/2014/main" id="{6E23655E-A662-14A4-1714-046C87BC0C94}"/>
              </a:ext>
            </a:extLst>
          </p:cNvPr>
          <p:cNvSpPr txBox="1"/>
          <p:nvPr/>
        </p:nvSpPr>
        <p:spPr>
          <a:xfrm>
            <a:off x="2116546" y="1724240"/>
            <a:ext cx="4910910" cy="384721"/>
          </a:xfrm>
          <a:prstGeom prst="rect">
            <a:avLst/>
          </a:prstGeom>
        </p:spPr>
        <p:txBody>
          <a:bodyPr lIns="0" tIns="0" rIns="0" bIns="0" rtlCol="0" anchor="t">
            <a:spAutoFit/>
          </a:bodyPr>
          <a:lstStyle/>
          <a:p>
            <a:pPr algn="ctr">
              <a:lnSpc>
                <a:spcPts val="3149"/>
              </a:lnSpc>
            </a:pPr>
            <a:r>
              <a:rPr lang="en-US" sz="2250">
                <a:solidFill>
                  <a:srgbClr val="000000"/>
                </a:solidFill>
                <a:latin typeface="League Spartan"/>
              </a:rPr>
              <a:t>Canada and Inuit </a:t>
            </a:r>
            <a:r>
              <a:rPr lang="en-US" sz="2250" err="1">
                <a:solidFill>
                  <a:srgbClr val="000000"/>
                </a:solidFill>
                <a:latin typeface="League Spartan"/>
              </a:rPr>
              <a:t>Nunangat</a:t>
            </a:r>
            <a:r>
              <a:rPr lang="en-US" sz="2250">
                <a:solidFill>
                  <a:srgbClr val="000000"/>
                </a:solidFill>
                <a:latin typeface="League Spartan"/>
              </a:rPr>
              <a:t> map</a:t>
            </a:r>
          </a:p>
        </p:txBody>
      </p:sp>
      <p:sp>
        <p:nvSpPr>
          <p:cNvPr id="54" name="AutoShape 5">
            <a:extLst>
              <a:ext uri="{FF2B5EF4-FFF2-40B4-BE49-F238E27FC236}">
                <a16:creationId xmlns:a16="http://schemas.microsoft.com/office/drawing/2014/main" id="{24F5F06D-209C-B583-3415-41E4437DC2E5}"/>
              </a:ext>
            </a:extLst>
          </p:cNvPr>
          <p:cNvSpPr/>
          <p:nvPr/>
        </p:nvSpPr>
        <p:spPr>
          <a:xfrm flipH="1">
            <a:off x="6686550" y="1966073"/>
            <a:ext cx="400048" cy="1698671"/>
          </a:xfrm>
          <a:prstGeom prst="line">
            <a:avLst/>
          </a:prstGeom>
          <a:ln w="9525" cap="rnd">
            <a:solidFill>
              <a:srgbClr val="000000"/>
            </a:solidFill>
            <a:prstDash val="solid"/>
            <a:headEnd type="diamond" w="lg" len="lg"/>
            <a:tailEnd type="none" w="lg" len="lg"/>
          </a:ln>
        </p:spPr>
        <p:txBody>
          <a:bodyPr/>
          <a:lstStyle/>
          <a:p>
            <a:endParaRPr lang="fr-CA"/>
          </a:p>
        </p:txBody>
      </p:sp>
      <p:sp>
        <p:nvSpPr>
          <p:cNvPr id="58" name="Freeform 12">
            <a:extLst>
              <a:ext uri="{FF2B5EF4-FFF2-40B4-BE49-F238E27FC236}">
                <a16:creationId xmlns:a16="http://schemas.microsoft.com/office/drawing/2014/main" id="{72A21A74-8BEE-DA2B-80AB-F815DE305254}"/>
              </a:ext>
            </a:extLst>
          </p:cNvPr>
          <p:cNvSpPr/>
          <p:nvPr/>
        </p:nvSpPr>
        <p:spPr>
          <a:xfrm>
            <a:off x="6612536" y="3172445"/>
            <a:ext cx="2483099" cy="997506"/>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pPr algn="ct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map</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always</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has a </a:t>
            </a:r>
            <a:r>
              <a:rPr lang="fr-CA" sz="1500" b="1" err="1">
                <a:solidFill>
                  <a:schemeClr val="bg1"/>
                </a:solidFill>
                <a:latin typeface="Open Sans" panose="020B0606030504020204" pitchFamily="34" charset="0"/>
                <a:ea typeface="Open Sans" panose="020B0606030504020204" pitchFamily="34" charset="0"/>
                <a:cs typeface="Open Sans" panose="020B0606030504020204" pitchFamily="34" charset="0"/>
              </a:rPr>
              <a:t>title</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algn="ct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It tells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you</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what</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the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map</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err="1">
                <a:solidFill>
                  <a:schemeClr val="bg1"/>
                </a:solidFill>
                <a:latin typeface="Open Sans" panose="020B0606030504020204" pitchFamily="34" charset="0"/>
                <a:ea typeface="Open Sans" panose="020B0606030504020204" pitchFamily="34" charset="0"/>
                <a:cs typeface="Open Sans" panose="020B0606030504020204" pitchFamily="34" charset="0"/>
              </a:rPr>
              <a:t>is</a:t>
            </a:r>
            <a:r>
              <a:rPr lang="fr-CA" sz="1500">
                <a:solidFill>
                  <a:schemeClr val="bg1"/>
                </a:solidFill>
                <a:latin typeface="Open Sans" panose="020B0606030504020204" pitchFamily="34" charset="0"/>
                <a:ea typeface="Open Sans" panose="020B0606030504020204" pitchFamily="34" charset="0"/>
                <a:cs typeface="Open Sans" panose="020B0606030504020204" pitchFamily="34" charset="0"/>
              </a:rPr>
              <a:t> about.</a:t>
            </a:r>
          </a:p>
        </p:txBody>
      </p:sp>
      <p:sp>
        <p:nvSpPr>
          <p:cNvPr id="60" name="AutoShape 14">
            <a:extLst>
              <a:ext uri="{FF2B5EF4-FFF2-40B4-BE49-F238E27FC236}">
                <a16:creationId xmlns:a16="http://schemas.microsoft.com/office/drawing/2014/main" id="{25994678-6B8D-B5E8-2918-55A501E6724A}"/>
              </a:ext>
            </a:extLst>
          </p:cNvPr>
          <p:cNvSpPr/>
          <p:nvPr/>
        </p:nvSpPr>
        <p:spPr>
          <a:xfrm rot="-3438393">
            <a:off x="1848627" y="5613576"/>
            <a:ext cx="146874" cy="228836"/>
          </a:xfrm>
          <a:prstGeom prst="line">
            <a:avLst/>
          </a:prstGeom>
          <a:ln w="9525" cap="rnd">
            <a:solidFill>
              <a:srgbClr val="000000"/>
            </a:solidFill>
            <a:prstDash val="solid"/>
            <a:headEnd type="none" w="lg" len="lg"/>
            <a:tailEnd type="diamond" w="lg" len="lg"/>
          </a:ln>
        </p:spPr>
        <p:txBody>
          <a:bodyPr/>
          <a:lstStyle/>
          <a:p>
            <a:endParaRPr lang="fr-CA"/>
          </a:p>
        </p:txBody>
      </p:sp>
      <p:sp>
        <p:nvSpPr>
          <p:cNvPr id="3" name="Ellipse 2">
            <a:extLst>
              <a:ext uri="{FF2B5EF4-FFF2-40B4-BE49-F238E27FC236}">
                <a16:creationId xmlns:a16="http://schemas.microsoft.com/office/drawing/2014/main" id="{3DBD68E4-47AB-1AC9-6391-6746A2DD4B1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8</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7483</Words>
  <Application>Microsoft Office PowerPoint</Application>
  <PresentationFormat>Format US (216 x 279 mm)</PresentationFormat>
  <Paragraphs>1014</Paragraphs>
  <Slides>47</Slides>
  <Notes>45</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47</vt:i4>
      </vt:variant>
    </vt:vector>
  </HeadingPairs>
  <TitlesOfParts>
    <vt:vector size="60" baseType="lpstr">
      <vt:lpstr>Arimo</vt:lpstr>
      <vt:lpstr>Open Sans Extra Bold</vt:lpstr>
      <vt:lpstr>League Spartan</vt:lpstr>
      <vt:lpstr>Open Sans Light Bold</vt:lpstr>
      <vt:lpstr>Calibri</vt:lpstr>
      <vt:lpstr>Source Serif Pro</vt:lpstr>
      <vt:lpstr>Roboto</vt:lpstr>
      <vt:lpstr>Open Sans</vt:lpstr>
      <vt:lpstr>Open Sans Light</vt:lpstr>
      <vt:lpstr>Open Sans Bold</vt:lpstr>
      <vt:lpstr>Open Sans Light Italics</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Sharing knowledge (student booklet)</dc:title>
  <dc:subject/>
  <dc:creator/>
  <cp:keywords/>
  <dc:description/>
  <cp:lastModifiedBy>Paul, Véronique</cp:lastModifiedBy>
  <cp:revision>10</cp:revision>
  <cp:lastPrinted>2023-05-23T18:29:05Z</cp:lastPrinted>
  <dcterms:created xsi:type="dcterms:W3CDTF">2006-08-16T00:00:00Z</dcterms:created>
  <dcterms:modified xsi:type="dcterms:W3CDTF">2024-09-13T17:39:02Z</dcterms:modified>
  <cp:category/>
  <dc:identifier>DAEz8JBiGjc</dc:identifier>
</cp:coreProperties>
</file>